
<file path=[Content_Types].xml><?xml version="1.0" encoding="utf-8"?>
<Types xmlns="http://schemas.openxmlformats.org/package/2006/content-types">
  <Default Extension="png" ContentType="image/png"/>
  <Default Extension="jpg&amp;ehk=dXD98H" ContentType="image/jpeg"/>
  <Default Extension="jpeg" ContentType="image/jpeg"/>
  <Default Extension="rels" ContentType="application/vnd.openxmlformats-package.relationships+xml"/>
  <Default Extension="xml" ContentType="application/xml"/>
  <Default Extension="jpg&amp;ehk=9hcMsapYL5L" ContentType="image/jpeg"/>
  <Default Extension="jpg&amp;ehk=eOpdycSzN7mR2UIYeHzksw&amp;pid=OfficeInsert" ContentType="image/jpeg"/>
  <Default Extension="jpg&amp;ehk=C" ContentType="image/jpeg"/>
  <Default Extension="jpg&amp;ehk=OnHwbVmVOLVGSTLP3ORXcQ&amp;pid=OfficeInsert" ContentType="image/jpeg"/>
  <Default Extension="jpg&amp;ehk=OG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7" r:id="rId5"/>
    <p:sldId id="259" r:id="rId6"/>
    <p:sldId id="261" r:id="rId7"/>
    <p:sldId id="263" r:id="rId8"/>
    <p:sldId id="260" r:id="rId9"/>
    <p:sldId id="262"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12" autoAdjust="0"/>
    <p:restoredTop sz="94660"/>
  </p:normalViewPr>
  <p:slideViewPr>
    <p:cSldViewPr snapToGrid="0">
      <p:cViewPr varScale="1">
        <p:scale>
          <a:sx n="111" d="100"/>
          <a:sy n="111" d="100"/>
        </p:scale>
        <p:origin x="3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7830F7-D5D9-4BAB-81FA-3BD9E743682F}"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2816587344"/>
      </p:ext>
    </p:extLst>
  </p:cSld>
  <p:clrMapOvr>
    <a:masterClrMapping/>
  </p:clrMapOvr>
  <p:transition advClick="0" advTm="3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7830F7-D5D9-4BAB-81FA-3BD9E743682F}"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1755793173"/>
      </p:ext>
    </p:extLst>
  </p:cSld>
  <p:clrMapOvr>
    <a:masterClrMapping/>
  </p:clrMapOvr>
  <p:transition advClick="0" advTm="3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7830F7-D5D9-4BAB-81FA-3BD9E743682F}"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2878389175"/>
      </p:ext>
    </p:extLst>
  </p:cSld>
  <p:clrMapOvr>
    <a:masterClrMapping/>
  </p:clrMapOvr>
  <p:transition advClick="0" advTm="3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7830F7-D5D9-4BAB-81FA-3BD9E743682F}"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3501394249"/>
      </p:ext>
    </p:extLst>
  </p:cSld>
  <p:clrMapOvr>
    <a:masterClrMapping/>
  </p:clrMapOvr>
  <p:transition advClick="0" advTm="3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7830F7-D5D9-4BAB-81FA-3BD9E743682F}"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322014436"/>
      </p:ext>
    </p:extLst>
  </p:cSld>
  <p:clrMapOvr>
    <a:masterClrMapping/>
  </p:clrMapOvr>
  <p:transition advClick="0" advTm="3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7830F7-D5D9-4BAB-81FA-3BD9E743682F}"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3905290482"/>
      </p:ext>
    </p:extLst>
  </p:cSld>
  <p:clrMapOvr>
    <a:masterClrMapping/>
  </p:clrMapOvr>
  <p:transition advClick="0" advTm="3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7830F7-D5D9-4BAB-81FA-3BD9E743682F}"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32229352"/>
      </p:ext>
    </p:extLst>
  </p:cSld>
  <p:clrMapOvr>
    <a:masterClrMapping/>
  </p:clrMapOvr>
  <p:transition advClick="0" advTm="3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7830F7-D5D9-4BAB-81FA-3BD9E743682F}"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2141480101"/>
      </p:ext>
    </p:extLst>
  </p:cSld>
  <p:clrMapOvr>
    <a:masterClrMapping/>
  </p:clrMapOvr>
  <p:transition advClick="0" advTm="3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830F7-D5D9-4BAB-81FA-3BD9E743682F}"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965744195"/>
      </p:ext>
    </p:extLst>
  </p:cSld>
  <p:clrMapOvr>
    <a:masterClrMapping/>
  </p:clrMapOvr>
  <p:transition advClick="0" advTm="3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7830F7-D5D9-4BAB-81FA-3BD9E743682F}"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1135901775"/>
      </p:ext>
    </p:extLst>
  </p:cSld>
  <p:clrMapOvr>
    <a:masterClrMapping/>
  </p:clrMapOvr>
  <p:transition advClick="0" advTm="3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7830F7-D5D9-4BAB-81FA-3BD9E743682F}"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A0DF0-22F9-4939-9B91-EE6F17B15AEF}" type="slidenum">
              <a:rPr lang="en-US" smtClean="0"/>
              <a:t>‹#›</a:t>
            </a:fld>
            <a:endParaRPr lang="en-US"/>
          </a:p>
        </p:txBody>
      </p:sp>
    </p:spTree>
    <p:extLst>
      <p:ext uri="{BB962C8B-B14F-4D97-AF65-F5344CB8AC3E}">
        <p14:creationId xmlns:p14="http://schemas.microsoft.com/office/powerpoint/2010/main" val="1725538134"/>
      </p:ext>
    </p:extLst>
  </p:cSld>
  <p:clrMapOvr>
    <a:masterClrMapping/>
  </p:clrMapOvr>
  <p:transition advClick="0" advTm="3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830F7-D5D9-4BAB-81FA-3BD9E743682F}"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A0DF0-22F9-4939-9B91-EE6F17B15AEF}" type="slidenum">
              <a:rPr lang="en-US" smtClean="0"/>
              <a:t>‹#›</a:t>
            </a:fld>
            <a:endParaRPr lang="en-US"/>
          </a:p>
        </p:txBody>
      </p:sp>
    </p:spTree>
    <p:extLst>
      <p:ext uri="{BB962C8B-B14F-4D97-AF65-F5344CB8AC3E}">
        <p14:creationId xmlns:p14="http://schemas.microsoft.com/office/powerpoint/2010/main" val="374310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amp;ehk=OGd"/><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g&amp;ehk=dXD98H"/><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amp;ehk=eOpdycSzN7mR2UIYeHzksw&amp;pid=OfficeInsert"/><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amp;ehk=9hcMsapYL5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amp;ehk=C"/><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amp;ehk=OnHwbVmVOLVGSTLP3ORXcQ&amp;pid=OfficeInsert"/><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1009" y="-191274"/>
            <a:ext cx="10097638" cy="6866394"/>
          </a:xfrm>
          <a:prstGeom prst="rect">
            <a:avLst/>
          </a:prstGeom>
        </p:spPr>
      </p:pic>
      <p:sp>
        <p:nvSpPr>
          <p:cNvPr id="5" name="TextBox 4"/>
          <p:cNvSpPr txBox="1"/>
          <p:nvPr/>
        </p:nvSpPr>
        <p:spPr>
          <a:xfrm>
            <a:off x="2199861" y="185530"/>
            <a:ext cx="6877878" cy="1107996"/>
          </a:xfrm>
          <a:prstGeom prst="rect">
            <a:avLst/>
          </a:prstGeom>
          <a:noFill/>
        </p:spPr>
        <p:txBody>
          <a:bodyPr wrap="square" rtlCol="0">
            <a:spAutoFit/>
          </a:bodyPr>
          <a:lstStyle/>
          <a:p>
            <a:r>
              <a:rPr lang="en-US" sz="6600" dirty="0">
                <a:latin typeface="AR BLANCA" panose="02000000000000000000" pitchFamily="2" charset="0"/>
              </a:rPr>
              <a:t>Seychelles Islands</a:t>
            </a:r>
          </a:p>
        </p:txBody>
      </p:sp>
    </p:spTree>
    <p:extLst>
      <p:ext uri="{BB962C8B-B14F-4D97-AF65-F5344CB8AC3E}">
        <p14:creationId xmlns:p14="http://schemas.microsoft.com/office/powerpoint/2010/main" val="894967108"/>
      </p:ext>
    </p:extLst>
  </p:cSld>
  <p:clrMapOvr>
    <a:masterClrMapping/>
  </p:clrMapOvr>
  <mc:AlternateContent xmlns:mc="http://schemas.openxmlformats.org/markup-compatibility/2006" xmlns:p14="http://schemas.microsoft.com/office/powerpoint/2010/main">
    <mc:Choice Requires="p14">
      <p:transition spd="slow" p14:dur="1250" advClick="0" advTm="9318">
        <p:push dir="u"/>
      </p:transition>
    </mc:Choice>
    <mc:Fallback xmlns="">
      <p:transition spd="slow" advClick="0" advTm="9318">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 BLANCA" panose="02000000000000000000" pitchFamily="2" charset="0"/>
              </a:rPr>
              <a:t>The Seychelles Islands Piracy Policy</a:t>
            </a:r>
          </a:p>
        </p:txBody>
      </p:sp>
      <p:sp>
        <p:nvSpPr>
          <p:cNvPr id="3" name="Content Placeholder 2"/>
          <p:cNvSpPr>
            <a:spLocks noGrp="1"/>
          </p:cNvSpPr>
          <p:nvPr>
            <p:ph sz="half" idx="1"/>
          </p:nvPr>
        </p:nvSpPr>
        <p:spPr>
          <a:xfrm>
            <a:off x="838199" y="1825625"/>
            <a:ext cx="5628861" cy="4351338"/>
          </a:xfrm>
        </p:spPr>
        <p:txBody>
          <a:bodyPr>
            <a:normAutofit lnSpcReduction="10000"/>
          </a:bodyPr>
          <a:lstStyle/>
          <a:p>
            <a:r>
              <a:rPr lang="en-US" dirty="0"/>
              <a:t>Seychelles National Assembly prosecutes pirates  </a:t>
            </a:r>
          </a:p>
          <a:p>
            <a:r>
              <a:rPr lang="en-US" dirty="0"/>
              <a:t>Universal jurisdiction allows the Seychelles to put on trial captured pirates from other countries, like Somalia</a:t>
            </a:r>
          </a:p>
          <a:p>
            <a:r>
              <a:rPr lang="en-US" dirty="0"/>
              <a:t>To date, the Seychelles have prosecuted the </a:t>
            </a:r>
            <a:r>
              <a:rPr lang="en-US" b="1" dirty="0"/>
              <a:t>most</a:t>
            </a:r>
            <a:r>
              <a:rPr lang="en-US" dirty="0"/>
              <a:t> pirates</a:t>
            </a:r>
          </a:p>
          <a:p>
            <a:pPr lvl="1"/>
            <a:r>
              <a:rPr lang="en-US" dirty="0"/>
              <a:t>142 pirates</a:t>
            </a:r>
          </a:p>
          <a:p>
            <a:pPr lvl="1"/>
            <a:r>
              <a:rPr lang="en-US" dirty="0"/>
              <a:t>17 piracy trails</a:t>
            </a:r>
          </a:p>
          <a:p>
            <a:pPr marL="0" indent="0">
              <a:buNone/>
            </a:pPr>
            <a:r>
              <a:rPr lang="en-US" sz="1100" dirty="0"/>
              <a:t>http://www.marsecreview.com/2015/10/the-seychelles-anti-piracy-model/</a:t>
            </a:r>
          </a:p>
        </p:txBody>
      </p:sp>
      <p:sp>
        <p:nvSpPr>
          <p:cNvPr id="4" name="Content Placeholder 3"/>
          <p:cNvSpPr>
            <a:spLocks noGrp="1"/>
          </p:cNvSpPr>
          <p:nvPr>
            <p:ph sz="half" idx="2"/>
          </p:nvPr>
        </p:nvSpPr>
        <p:spPr>
          <a:xfrm>
            <a:off x="8759686" y="1825625"/>
            <a:ext cx="2594113" cy="4351338"/>
          </a:xfrm>
        </p:spPr>
        <p:txBody>
          <a:bodyPr>
            <a:normAutofit lnSpcReduction="10000"/>
          </a:bodyPr>
          <a:lstStyle/>
          <a:p>
            <a:pPr marL="0" indent="0">
              <a:buNone/>
            </a:pPr>
            <a:r>
              <a:rPr lang="en-US" sz="4400" dirty="0">
                <a:latin typeface="AR BLANCA" panose="02000000000000000000" pitchFamily="2" charset="0"/>
              </a:rPr>
              <a:t>Visitors &amp;</a:t>
            </a:r>
          </a:p>
          <a:p>
            <a:pPr marL="0" indent="0">
              <a:buNone/>
            </a:pPr>
            <a:r>
              <a:rPr lang="en-US" sz="4400" dirty="0">
                <a:latin typeface="AR BLANCA" panose="02000000000000000000" pitchFamily="2" charset="0"/>
              </a:rPr>
              <a:t>Sailors</a:t>
            </a:r>
          </a:p>
          <a:p>
            <a:pPr marL="0" indent="0">
              <a:buNone/>
            </a:pPr>
            <a:r>
              <a:rPr lang="en-US" sz="4400" dirty="0">
                <a:latin typeface="AR BLANCA" panose="02000000000000000000" pitchFamily="2" charset="0"/>
              </a:rPr>
              <a:t>Still </a:t>
            </a:r>
          </a:p>
          <a:p>
            <a:pPr marL="0" indent="0">
              <a:buNone/>
            </a:pPr>
            <a:r>
              <a:rPr lang="en-US" sz="4400" dirty="0">
                <a:latin typeface="AR BLANCA" panose="02000000000000000000" pitchFamily="2" charset="0"/>
              </a:rPr>
              <a:t>Need </a:t>
            </a:r>
          </a:p>
          <a:p>
            <a:pPr marL="0" indent="0">
              <a:buNone/>
            </a:pPr>
            <a:r>
              <a:rPr lang="en-US" sz="4400" dirty="0">
                <a:latin typeface="AR BLANCA" panose="02000000000000000000" pitchFamily="2" charset="0"/>
              </a:rPr>
              <a:t>To Be</a:t>
            </a:r>
          </a:p>
          <a:p>
            <a:pPr marL="0" indent="0">
              <a:buNone/>
            </a:pPr>
            <a:r>
              <a:rPr lang="en-US" sz="4400" dirty="0">
                <a:latin typeface="AR BLANCA" panose="02000000000000000000" pitchFamily="2" charset="0"/>
              </a:rPr>
              <a:t>Cautious</a:t>
            </a:r>
          </a:p>
        </p:txBody>
      </p:sp>
    </p:spTree>
    <p:extLst>
      <p:ext uri="{BB962C8B-B14F-4D97-AF65-F5344CB8AC3E}">
        <p14:creationId xmlns:p14="http://schemas.microsoft.com/office/powerpoint/2010/main" val="2612268936"/>
      </p:ext>
    </p:extLst>
  </p:cSld>
  <p:clrMapOvr>
    <a:masterClrMapping/>
  </p:clrMapOvr>
  <mc:AlternateContent xmlns:mc="http://schemas.openxmlformats.org/markup-compatibility/2006" xmlns:p14="http://schemas.microsoft.com/office/powerpoint/2010/main">
    <mc:Choice Requires="p14">
      <p:transition spd="slow" p14:dur="2750" advClick="0" advTm="300">
        <p:push dir="u"/>
      </p:transition>
    </mc:Choice>
    <mc:Fallback xmlns="">
      <p:transition spd="slow" advClick="0" advTm="3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500"/>
                                        <p:tgtEl>
                                          <p:spTgt spid="3">
                                            <p:txEl>
                                              <p:pRg st="0" end="0"/>
                                            </p:txEl>
                                          </p:spTgt>
                                        </p:tgtEl>
                                      </p:cBhvr>
                                    </p:animEffect>
                                    <p:anim calcmode="lin" valueType="num">
                                      <p:cBhvr>
                                        <p:cTn id="15"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500"/>
                                        <p:tgtEl>
                                          <p:spTgt spid="3">
                                            <p:txEl>
                                              <p:pRg st="1" end="1"/>
                                            </p:txEl>
                                          </p:spTgt>
                                        </p:tgtEl>
                                      </p:cBhvr>
                                    </p:animEffect>
                                    <p:anim calcmode="lin" valueType="num">
                                      <p:cBhvr>
                                        <p:cTn id="22"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500"/>
                                        <p:tgtEl>
                                          <p:spTgt spid="3">
                                            <p:txEl>
                                              <p:pRg st="2" end="2"/>
                                            </p:txEl>
                                          </p:spTgt>
                                        </p:tgtEl>
                                      </p:cBhvr>
                                    </p:animEffect>
                                    <p:anim calcmode="lin" valueType="num">
                                      <p:cBhvr>
                                        <p:cTn id="29"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500"/>
                                        <p:tgtEl>
                                          <p:spTgt spid="3">
                                            <p:txEl>
                                              <p:pRg st="3" end="3"/>
                                            </p:txEl>
                                          </p:spTgt>
                                        </p:tgtEl>
                                      </p:cBhvr>
                                    </p:animEffect>
                                    <p:anim calcmode="lin" valueType="num">
                                      <p:cBhvr>
                                        <p:cTn id="34"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5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500"/>
                                        <p:tgtEl>
                                          <p:spTgt spid="3">
                                            <p:txEl>
                                              <p:pRg st="4" end="4"/>
                                            </p:txEl>
                                          </p:spTgt>
                                        </p:tgtEl>
                                      </p:cBhvr>
                                    </p:animEffect>
                                    <p:anim calcmode="lin" valueType="num">
                                      <p:cBhvr>
                                        <p:cTn id="39"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500"/>
                                        <p:tgtEl>
                                          <p:spTgt spid="3">
                                            <p:txEl>
                                              <p:pRg st="5" end="5"/>
                                            </p:txEl>
                                          </p:spTgt>
                                        </p:tgtEl>
                                      </p:cBhvr>
                                    </p:animEffect>
                                    <p:anim calcmode="lin" valueType="num">
                                      <p:cBhvr>
                                        <p:cTn id="46"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14" presetClass="entr" presetSubtype="10" fill="hold" grpId="0" nodeType="after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51" dur="500"/>
                                        <p:tgtEl>
                                          <p:spTgt spid="4">
                                            <p:txEl>
                                              <p:pRg st="0" end="0"/>
                                            </p:txEl>
                                          </p:spTgt>
                                        </p:tgtEl>
                                      </p:cBhvr>
                                    </p:animEffect>
                                  </p:childTnLst>
                                </p:cTn>
                              </p:par>
                            </p:childTnLst>
                          </p:cTn>
                        </p:par>
                        <p:par>
                          <p:cTn id="52" fill="hold">
                            <p:stCondLst>
                              <p:cond delay="2000"/>
                            </p:stCondLst>
                            <p:childTnLst>
                              <p:par>
                                <p:cTn id="53" presetID="14" presetClass="entr" presetSubtype="10" fill="hold" grpId="0" nodeType="after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55" dur="500"/>
                                        <p:tgtEl>
                                          <p:spTgt spid="4">
                                            <p:txEl>
                                              <p:pRg st="1" end="1"/>
                                            </p:txEl>
                                          </p:spTgt>
                                        </p:tgtEl>
                                      </p:cBhvr>
                                    </p:animEffect>
                                  </p:childTnLst>
                                </p:cTn>
                              </p:par>
                            </p:childTnLst>
                          </p:cTn>
                        </p:par>
                        <p:par>
                          <p:cTn id="56" fill="hold">
                            <p:stCondLst>
                              <p:cond delay="2500"/>
                            </p:stCondLst>
                            <p:childTnLst>
                              <p:par>
                                <p:cTn id="57" presetID="14" presetClass="entr" presetSubtype="10" fill="hold" grpId="0" nodeType="after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9" dur="500"/>
                                        <p:tgtEl>
                                          <p:spTgt spid="4">
                                            <p:txEl>
                                              <p:pRg st="2" end="2"/>
                                            </p:txEl>
                                          </p:spTgt>
                                        </p:tgtEl>
                                      </p:cBhvr>
                                    </p:animEffect>
                                  </p:childTnLst>
                                </p:cTn>
                              </p:par>
                            </p:childTnLst>
                          </p:cTn>
                        </p:par>
                        <p:par>
                          <p:cTn id="60" fill="hold">
                            <p:stCondLst>
                              <p:cond delay="3000"/>
                            </p:stCondLst>
                            <p:childTnLst>
                              <p:par>
                                <p:cTn id="61" presetID="14" presetClass="entr" presetSubtype="10" fill="hold" grpId="0" nodeType="after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63" dur="500"/>
                                        <p:tgtEl>
                                          <p:spTgt spid="4">
                                            <p:txEl>
                                              <p:pRg st="3" end="3"/>
                                            </p:txEl>
                                          </p:spTgt>
                                        </p:tgtEl>
                                      </p:cBhvr>
                                    </p:animEffect>
                                  </p:childTnLst>
                                </p:cTn>
                              </p:par>
                            </p:childTnLst>
                          </p:cTn>
                        </p:par>
                        <p:par>
                          <p:cTn id="64" fill="hold">
                            <p:stCondLst>
                              <p:cond delay="3500"/>
                            </p:stCondLst>
                            <p:childTnLst>
                              <p:par>
                                <p:cTn id="65" presetID="14" presetClass="entr" presetSubtype="10" fill="hold" grpId="0" nodeType="after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67" dur="500"/>
                                        <p:tgtEl>
                                          <p:spTgt spid="4">
                                            <p:txEl>
                                              <p:pRg st="4" end="4"/>
                                            </p:txEl>
                                          </p:spTgt>
                                        </p:tgtEl>
                                      </p:cBhvr>
                                    </p:animEffect>
                                  </p:childTnLst>
                                </p:cTn>
                              </p:par>
                            </p:childTnLst>
                          </p:cTn>
                        </p:par>
                        <p:par>
                          <p:cTn id="68" fill="hold">
                            <p:stCondLst>
                              <p:cond delay="4000"/>
                            </p:stCondLst>
                            <p:childTnLst>
                              <p:par>
                                <p:cTn id="69" presetID="14" presetClass="entr" presetSubtype="10" fill="hold" grpId="0" nodeType="after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7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t;strong&gt;Sailing&lt;/strong&gt; Is Beauty (20 Images) » Pirate's Co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474"/>
            <a:ext cx="12192000" cy="7852722"/>
          </a:xfrm>
          <a:prstGeom prst="rect">
            <a:avLst/>
          </a:prstGeom>
        </p:spPr>
      </p:pic>
      <p:sp>
        <p:nvSpPr>
          <p:cNvPr id="4" name="Content Placeholder 3"/>
          <p:cNvSpPr>
            <a:spLocks noGrp="1"/>
          </p:cNvSpPr>
          <p:nvPr>
            <p:ph sz="half" idx="2"/>
          </p:nvPr>
        </p:nvSpPr>
        <p:spPr>
          <a:xfrm>
            <a:off x="8511209" y="299103"/>
            <a:ext cx="3680791" cy="5077033"/>
          </a:xfrm>
        </p:spPr>
        <p:txBody>
          <a:bodyPr>
            <a:normAutofit fontScale="85000" lnSpcReduction="20000"/>
          </a:bodyPr>
          <a:lstStyle/>
          <a:p>
            <a:pPr marL="0" indent="0">
              <a:buNone/>
            </a:pPr>
            <a:r>
              <a:rPr lang="en-US" sz="4400" b="1" dirty="0">
                <a:solidFill>
                  <a:schemeClr val="bg1"/>
                </a:solidFill>
                <a:latin typeface="AR BLANCA" panose="02000000000000000000" pitchFamily="2" charset="0"/>
              </a:rPr>
              <a:t>Be prepared with supplies on board. </a:t>
            </a:r>
            <a:r>
              <a:rPr lang="en-US" sz="4400" b="1" dirty="0">
                <a:solidFill>
                  <a:srgbClr val="FFFF00"/>
                </a:solidFill>
                <a:latin typeface="AR BLANCA" panose="02000000000000000000" pitchFamily="2" charset="0"/>
              </a:rPr>
              <a:t> </a:t>
            </a:r>
          </a:p>
          <a:p>
            <a:pPr marL="0" indent="0">
              <a:buNone/>
            </a:pPr>
            <a:endParaRPr lang="en-US" sz="4400" b="1" dirty="0">
              <a:solidFill>
                <a:srgbClr val="FFFF00"/>
              </a:solidFill>
              <a:latin typeface="AR BLANCA" panose="02000000000000000000" pitchFamily="2" charset="0"/>
            </a:endParaRPr>
          </a:p>
          <a:p>
            <a:pPr marL="0" indent="0">
              <a:buNone/>
            </a:pPr>
            <a:r>
              <a:rPr lang="en-US" sz="4400" b="1" dirty="0">
                <a:solidFill>
                  <a:srgbClr val="FFFF00"/>
                </a:solidFill>
                <a:latin typeface="AR BLANCA" panose="02000000000000000000" pitchFamily="2" charset="0"/>
              </a:rPr>
              <a:t>Be watchful of other boats.  </a:t>
            </a:r>
          </a:p>
          <a:p>
            <a:pPr marL="0" indent="0">
              <a:buNone/>
            </a:pPr>
            <a:endParaRPr lang="en-US" sz="4400" b="1" dirty="0">
              <a:solidFill>
                <a:srgbClr val="FFFF00"/>
              </a:solidFill>
              <a:latin typeface="AR BLANCA" panose="02000000000000000000" pitchFamily="2" charset="0"/>
            </a:endParaRPr>
          </a:p>
          <a:p>
            <a:pPr marL="0" indent="0">
              <a:buNone/>
            </a:pPr>
            <a:r>
              <a:rPr lang="en-US" sz="4400" b="1" dirty="0">
                <a:solidFill>
                  <a:srgbClr val="FFFF00"/>
                </a:solidFill>
                <a:latin typeface="AR BLANCA" panose="02000000000000000000" pitchFamily="2" charset="0"/>
              </a:rPr>
              <a:t>   </a:t>
            </a:r>
            <a:r>
              <a:rPr lang="en-US" sz="4400" b="1" dirty="0">
                <a:solidFill>
                  <a:schemeClr val="accent2"/>
                </a:solidFill>
                <a:latin typeface="AR BLANCA" panose="02000000000000000000" pitchFamily="2" charset="0"/>
              </a:rPr>
              <a:t>Travel with other </a:t>
            </a:r>
          </a:p>
          <a:p>
            <a:pPr marL="0" indent="0">
              <a:buNone/>
            </a:pPr>
            <a:r>
              <a:rPr lang="en-US" sz="4400" b="1" dirty="0">
                <a:solidFill>
                  <a:schemeClr val="accent2"/>
                </a:solidFill>
                <a:latin typeface="AR BLANCA" panose="02000000000000000000" pitchFamily="2" charset="0"/>
              </a:rPr>
              <a:t>     yachts.     </a:t>
            </a:r>
          </a:p>
        </p:txBody>
      </p:sp>
      <p:sp>
        <p:nvSpPr>
          <p:cNvPr id="3" name="Content Placeholder 2"/>
          <p:cNvSpPr>
            <a:spLocks noGrp="1"/>
          </p:cNvSpPr>
          <p:nvPr>
            <p:ph sz="half" idx="1"/>
          </p:nvPr>
        </p:nvSpPr>
        <p:spPr>
          <a:xfrm>
            <a:off x="595618" y="1112388"/>
            <a:ext cx="5181600" cy="4351338"/>
          </a:xfrm>
        </p:spPr>
        <p:txBody>
          <a:bodyPr>
            <a:normAutofit fontScale="85000" lnSpcReduction="20000"/>
          </a:bodyPr>
          <a:lstStyle/>
          <a:p>
            <a:pPr marL="0" indent="0">
              <a:buNone/>
            </a:pPr>
            <a:r>
              <a:rPr lang="en-US" sz="4800" dirty="0">
                <a:solidFill>
                  <a:schemeClr val="bg1"/>
                </a:solidFill>
                <a:latin typeface="AR BLANCA" panose="02000000000000000000" pitchFamily="2" charset="0"/>
              </a:rPr>
              <a:t>Do </a:t>
            </a:r>
          </a:p>
          <a:p>
            <a:pPr marL="0" indent="0">
              <a:buNone/>
            </a:pPr>
            <a:r>
              <a:rPr lang="en-US" sz="4800" dirty="0">
                <a:solidFill>
                  <a:schemeClr val="bg1"/>
                </a:solidFill>
                <a:latin typeface="AR BLANCA" panose="02000000000000000000" pitchFamily="2" charset="0"/>
              </a:rPr>
              <a:t>not </a:t>
            </a:r>
          </a:p>
          <a:p>
            <a:pPr marL="0" indent="0">
              <a:buNone/>
            </a:pPr>
            <a:r>
              <a:rPr lang="en-US" sz="4800" dirty="0">
                <a:solidFill>
                  <a:schemeClr val="bg1"/>
                </a:solidFill>
                <a:latin typeface="AR BLANCA" panose="02000000000000000000" pitchFamily="2" charset="0"/>
              </a:rPr>
              <a:t>be a </a:t>
            </a:r>
          </a:p>
          <a:p>
            <a:pPr marL="0" indent="0">
              <a:buNone/>
            </a:pPr>
            <a:r>
              <a:rPr lang="en-US" sz="4800" dirty="0">
                <a:solidFill>
                  <a:schemeClr val="bg1"/>
                </a:solidFill>
                <a:latin typeface="AR BLANCA" panose="02000000000000000000" pitchFamily="2" charset="0"/>
              </a:rPr>
              <a:t>victim </a:t>
            </a:r>
          </a:p>
          <a:p>
            <a:pPr marL="0" indent="0">
              <a:buNone/>
            </a:pPr>
            <a:r>
              <a:rPr lang="en-US" sz="4800" dirty="0">
                <a:solidFill>
                  <a:schemeClr val="bg1"/>
                </a:solidFill>
                <a:latin typeface="AR BLANCA" panose="02000000000000000000" pitchFamily="2" charset="0"/>
              </a:rPr>
              <a:t>of piracy!</a:t>
            </a:r>
            <a:endParaRPr lang="en-US" sz="4800" dirty="0">
              <a:solidFill>
                <a:schemeClr val="bg1"/>
              </a:solidFill>
            </a:endParaRPr>
          </a:p>
        </p:txBody>
      </p:sp>
      <p:sp>
        <p:nvSpPr>
          <p:cNvPr id="2" name="Title 1"/>
          <p:cNvSpPr>
            <a:spLocks noGrp="1"/>
          </p:cNvSpPr>
          <p:nvPr>
            <p:ph type="title"/>
          </p:nvPr>
        </p:nvSpPr>
        <p:spPr>
          <a:xfrm>
            <a:off x="309692" y="-213175"/>
            <a:ext cx="4446866" cy="1325563"/>
          </a:xfrm>
        </p:spPr>
        <p:txBody>
          <a:bodyPr/>
          <a:lstStyle/>
          <a:p>
            <a:r>
              <a:rPr lang="en-US" dirty="0">
                <a:solidFill>
                  <a:schemeClr val="accent2"/>
                </a:solidFill>
                <a:latin typeface="AR BLANCA" panose="02000000000000000000" pitchFamily="2" charset="0"/>
              </a:rPr>
              <a:t>Enjoy the Seychelles!</a:t>
            </a:r>
            <a:endParaRPr lang="en-US" dirty="0">
              <a:solidFill>
                <a:schemeClr val="accent2"/>
              </a:solidFill>
            </a:endParaRPr>
          </a:p>
        </p:txBody>
      </p:sp>
    </p:spTree>
    <p:extLst>
      <p:ext uri="{BB962C8B-B14F-4D97-AF65-F5344CB8AC3E}">
        <p14:creationId xmlns:p14="http://schemas.microsoft.com/office/powerpoint/2010/main" val="2985889828"/>
      </p:ext>
    </p:extLst>
  </p:cSld>
  <p:clrMapOvr>
    <a:masterClrMapping/>
  </p:clrMapOvr>
  <mc:AlternateContent xmlns:mc="http://schemas.openxmlformats.org/markup-compatibility/2006" xmlns:p14="http://schemas.microsoft.com/office/powerpoint/2010/main">
    <mc:Choice Requires="p14">
      <p:transition spd="slow" p14:dur="3000" advClick="0" advTm="300">
        <p:push dir="u"/>
      </p:transition>
    </mc:Choice>
    <mc:Fallback xmlns="">
      <p:transition spd="slow" advClick="0" advTm="3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00"/>
                                        <p:tgtEl>
                                          <p:spTgt spid="3">
                                            <p:txEl>
                                              <p:pRg st="4" end="4"/>
                                            </p:txEl>
                                          </p:spTgt>
                                        </p:tgtEl>
                                      </p:cBhvr>
                                    </p:animEffect>
                                  </p:childTnLst>
                                </p:cTn>
                              </p:par>
                            </p:childTnLst>
                          </p:cTn>
                        </p:par>
                        <p:par>
                          <p:cTn id="36" fill="hold">
                            <p:stCondLst>
                              <p:cond delay="5500"/>
                            </p:stCondLst>
                            <p:childTnLst>
                              <p:par>
                                <p:cTn id="37" presetID="22" presetClass="entr" presetSubtype="4"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down)">
                                      <p:cBhvr>
                                        <p:cTn id="39" dur="1000"/>
                                        <p:tgtEl>
                                          <p:spTgt spid="4">
                                            <p:txEl>
                                              <p:pRg st="0" end="0"/>
                                            </p:txEl>
                                          </p:spTgt>
                                        </p:tgtEl>
                                      </p:cBhvr>
                                    </p:animEffect>
                                  </p:childTnLst>
                                </p:cTn>
                              </p:par>
                            </p:childTnLst>
                          </p:cTn>
                        </p:par>
                        <p:par>
                          <p:cTn id="40" fill="hold">
                            <p:stCondLst>
                              <p:cond delay="6500"/>
                            </p:stCondLst>
                            <p:childTnLst>
                              <p:par>
                                <p:cTn id="41" presetID="22" presetClass="entr" presetSubtype="4" fill="hold" grpId="0"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1000"/>
                                        <p:tgtEl>
                                          <p:spTgt spid="4">
                                            <p:txEl>
                                              <p:pRg st="2" end="2"/>
                                            </p:txEl>
                                          </p:spTgt>
                                        </p:tgtEl>
                                      </p:cBhvr>
                                    </p:animEffect>
                                  </p:childTnLst>
                                </p:cTn>
                              </p:par>
                            </p:childTnLst>
                          </p:cTn>
                        </p:par>
                        <p:par>
                          <p:cTn id="44" fill="hold">
                            <p:stCondLst>
                              <p:cond delay="7500"/>
                            </p:stCondLst>
                            <p:childTnLst>
                              <p:par>
                                <p:cTn id="45" presetID="22" presetClass="entr" presetSubtype="4" fill="hold" grpId="0"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down)">
                                      <p:cBhvr>
                                        <p:cTn id="47" dur="1000"/>
                                        <p:tgtEl>
                                          <p:spTgt spid="4">
                                            <p:txEl>
                                              <p:pRg st="4" end="4"/>
                                            </p:txEl>
                                          </p:spTgt>
                                        </p:tgtEl>
                                      </p:cBhvr>
                                    </p:animEffect>
                                  </p:childTnLst>
                                </p:cTn>
                              </p:par>
                            </p:childTnLst>
                          </p:cTn>
                        </p:par>
                        <p:par>
                          <p:cTn id="48" fill="hold">
                            <p:stCondLst>
                              <p:cond delay="8500"/>
                            </p:stCondLst>
                            <p:childTnLst>
                              <p:par>
                                <p:cTn id="49" presetID="22" presetClass="entr" presetSubtype="4" fill="hold" grpId="0" nodeType="after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wipe(down)">
                                      <p:cBhvr>
                                        <p:cTn id="51"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descr="File:Anse Gaulette &lt;strong&gt;Mahe Seychelles&lt;/strong&gt;.jpg - Wikimedia Commons"/>
          <p:cNvPicPr>
            <a:picLocks noChangeAspect="1"/>
          </p:cNvPicPr>
          <p:nvPr/>
        </p:nvPicPr>
        <p:blipFill rotWithShape="1">
          <a:blip r:embed="rId2">
            <a:alphaModFix amt="50000"/>
            <a:extLst>
              <a:ext uri="{28A0092B-C50C-407E-A947-70E740481C1C}">
                <a14:useLocalDpi xmlns:a14="http://schemas.microsoft.com/office/drawing/2010/main" val="0"/>
              </a:ext>
            </a:extLst>
          </a:blip>
          <a:srcRect b="3434"/>
          <a:stretch/>
        </p:blipFill>
        <p:spPr>
          <a:xfrm>
            <a:off x="20" y="10"/>
            <a:ext cx="12191980" cy="6857989"/>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This message brought to you from SeyNoPirates.org </a:t>
            </a:r>
            <a:br>
              <a:rPr lang="en-US" dirty="0">
                <a:solidFill>
                  <a:srgbClr val="FFFFFF"/>
                </a:solidFill>
              </a:rPr>
            </a:br>
            <a:r>
              <a:rPr lang="en-US" dirty="0">
                <a:solidFill>
                  <a:srgbClr val="FFFFFF"/>
                </a:solidFill>
              </a:rPr>
              <a:t>Call us +245-4294-500.</a:t>
            </a:r>
          </a:p>
        </p:txBody>
      </p:sp>
    </p:spTree>
    <p:extLst>
      <p:ext uri="{BB962C8B-B14F-4D97-AF65-F5344CB8AC3E}">
        <p14:creationId xmlns:p14="http://schemas.microsoft.com/office/powerpoint/2010/main" val="3237748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6250" advClick="0" advTm="300">
        <p:push dir="u"/>
      </p:transition>
    </mc:Choice>
    <mc:Fallback xmlns="">
      <p:transition spd="slow" advClick="0" advTm="3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7123" y="0"/>
            <a:ext cx="9597754" cy="6858000"/>
          </a:xfrm>
          <a:prstGeom prst="rect">
            <a:avLst/>
          </a:prstGeom>
        </p:spPr>
      </p:pic>
    </p:spTree>
    <p:extLst>
      <p:ext uri="{BB962C8B-B14F-4D97-AF65-F5344CB8AC3E}">
        <p14:creationId xmlns:p14="http://schemas.microsoft.com/office/powerpoint/2010/main" val="706434945"/>
      </p:ext>
    </p:extLst>
  </p:cSld>
  <p:clrMapOvr>
    <a:masterClrMapping/>
  </p:clrMapOvr>
  <mc:AlternateContent xmlns:mc="http://schemas.openxmlformats.org/markup-compatibility/2006" xmlns:p14="http://schemas.microsoft.com/office/powerpoint/2010/main">
    <mc:Choice Requires="p14">
      <p:transition spd="slow" p14:dur="3250" advClick="0" advTm="12374">
        <p:push dir="u"/>
      </p:transition>
    </mc:Choice>
    <mc:Fallback xmlns="">
      <p:transition spd="slow" advClick="0" advTm="12374">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ounded Rectangle 18">
            <a:extLst>
              <a:ext uri="{FF2B5EF4-FFF2-40B4-BE49-F238E27FC236}">
                <a16:creationId xmlns:a16="http://schemas.microsoft.com/office/drawing/2014/main" id="{283A93BD-A469-4D4C-8A1F-5668AE9758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chemeClr val="bg1"/>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8254AE-FAB7-4F3F-BBCF-2042B12FD3C2}"/>
              </a:ext>
            </a:extLst>
          </p:cNvPr>
          <p:cNvPicPr>
            <a:picLocks noChangeAspect="1"/>
          </p:cNvPicPr>
          <p:nvPr/>
        </p:nvPicPr>
        <p:blipFill rotWithShape="1">
          <a:blip r:embed="rId2"/>
          <a:srcRect r="1" b="14457"/>
          <a:stretch/>
        </p:blipFill>
        <p:spPr>
          <a:xfrm>
            <a:off x="2694432" y="666497"/>
            <a:ext cx="6803136" cy="3273552"/>
          </a:xfrm>
          <a:prstGeom prst="rect">
            <a:avLst/>
          </a:prstGeom>
          <a:effectLst/>
        </p:spPr>
      </p:pic>
      <p:sp>
        <p:nvSpPr>
          <p:cNvPr id="2" name="Title 1">
            <a:extLst>
              <a:ext uri="{FF2B5EF4-FFF2-40B4-BE49-F238E27FC236}">
                <a16:creationId xmlns:a16="http://schemas.microsoft.com/office/drawing/2014/main" id="{9EE2D0ED-1677-4EC8-BB71-25163CD3F324}"/>
              </a:ext>
            </a:extLst>
          </p:cNvPr>
          <p:cNvSpPr>
            <a:spLocks noGrp="1"/>
          </p:cNvSpPr>
          <p:nvPr>
            <p:ph type="title"/>
          </p:nvPr>
        </p:nvSpPr>
        <p:spPr>
          <a:xfrm rot="19939498">
            <a:off x="486861" y="4377055"/>
            <a:ext cx="4415140" cy="1350712"/>
          </a:xfrm>
          <a:noFill/>
        </p:spPr>
        <p:txBody>
          <a:bodyPr vert="horz" lIns="91440" tIns="45720" rIns="91440" bIns="45720" rtlCol="0" anchor="b">
            <a:normAutofit fontScale="90000"/>
          </a:bodyPr>
          <a:lstStyle/>
          <a:p>
            <a:pPr algn="ctr"/>
            <a:r>
              <a:rPr lang="en-US" sz="6000" dirty="0">
                <a:latin typeface="AR BLANCA" panose="02000000000000000000"/>
              </a:rPr>
              <a:t>Seychelles – </a:t>
            </a:r>
          </a:p>
        </p:txBody>
      </p:sp>
      <p:sp>
        <p:nvSpPr>
          <p:cNvPr id="5" name="TextBox 4">
            <a:extLst>
              <a:ext uri="{FF2B5EF4-FFF2-40B4-BE49-F238E27FC236}">
                <a16:creationId xmlns:a16="http://schemas.microsoft.com/office/drawing/2014/main" id="{5BEC3968-1998-4D4D-AF0F-86B33080DB84}"/>
              </a:ext>
            </a:extLst>
          </p:cNvPr>
          <p:cNvSpPr txBox="1"/>
          <p:nvPr/>
        </p:nvSpPr>
        <p:spPr>
          <a:xfrm>
            <a:off x="4092498" y="4895385"/>
            <a:ext cx="6423102" cy="1015663"/>
          </a:xfrm>
          <a:prstGeom prst="rect">
            <a:avLst/>
          </a:prstGeom>
          <a:noFill/>
        </p:spPr>
        <p:txBody>
          <a:bodyPr wrap="square" rtlCol="0">
            <a:spAutoFit/>
          </a:bodyPr>
          <a:lstStyle/>
          <a:p>
            <a:r>
              <a:rPr lang="en-US" sz="6000" dirty="0">
                <a:latin typeface="AR BLANCA" panose="02000000000000000000"/>
              </a:rPr>
              <a:t>where royals honeymoon</a:t>
            </a:r>
            <a:endParaRPr lang="en-US" sz="6000" dirty="0"/>
          </a:p>
        </p:txBody>
      </p:sp>
    </p:spTree>
    <p:extLst>
      <p:ext uri="{BB962C8B-B14F-4D97-AF65-F5344CB8AC3E}">
        <p14:creationId xmlns:p14="http://schemas.microsoft.com/office/powerpoint/2010/main" val="275627839"/>
      </p:ext>
    </p:extLst>
  </p:cSld>
  <p:clrMapOvr>
    <a:masterClrMapping/>
  </p:clrMapOvr>
  <p:transition advClick="0" advTm="3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26"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25E4D3-A670-463E-9C70-460F380BBF27}"/>
              </a:ext>
            </a:extLst>
          </p:cNvPr>
          <p:cNvSpPr txBox="1"/>
          <p:nvPr/>
        </p:nvSpPr>
        <p:spPr>
          <a:xfrm>
            <a:off x="1403927" y="2623127"/>
            <a:ext cx="8709891" cy="1015663"/>
          </a:xfrm>
          <a:prstGeom prst="rect">
            <a:avLst/>
          </a:prstGeom>
          <a:noFill/>
        </p:spPr>
        <p:txBody>
          <a:bodyPr wrap="square" rtlCol="0">
            <a:spAutoFit/>
          </a:bodyPr>
          <a:lstStyle/>
          <a:p>
            <a:r>
              <a:rPr lang="en-US" sz="6000" dirty="0">
                <a:latin typeface="AR BLANCA" panose="02000000000000000000"/>
              </a:rPr>
              <a:t>Visit the Seychelles for the . . . . </a:t>
            </a:r>
          </a:p>
        </p:txBody>
      </p:sp>
      <p:pic>
        <p:nvPicPr>
          <p:cNvPr id="3" name="Picture 2" descr="A room filled with furniture and a fireplace&#10;&#10;Description generated with very high confidence">
            <a:extLst>
              <a:ext uri="{FF2B5EF4-FFF2-40B4-BE49-F238E27FC236}">
                <a16:creationId xmlns:a16="http://schemas.microsoft.com/office/drawing/2014/main" id="{5739EAEB-5817-41B5-8036-8EEC1EBCCC42}"/>
              </a:ext>
            </a:extLst>
          </p:cNvPr>
          <p:cNvPicPr>
            <a:picLocks noChangeAspect="1"/>
          </p:cNvPicPr>
          <p:nvPr/>
        </p:nvPicPr>
        <p:blipFill rotWithShape="1">
          <a:blip r:embed="rId3"/>
          <a:srcRect t="33950" r="1" b="27238"/>
          <a:stretch/>
        </p:blipFill>
        <p:spPr>
          <a:xfrm>
            <a:off x="6257725" y="3511295"/>
            <a:ext cx="5841911"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5" name="Picture 4" descr="A large pool of water&#10;&#10;Description generated with high confidence">
            <a:extLst>
              <a:ext uri="{FF2B5EF4-FFF2-40B4-BE49-F238E27FC236}">
                <a16:creationId xmlns:a16="http://schemas.microsoft.com/office/drawing/2014/main" id="{6941BC26-8391-4C11-882C-D6B586B9B303}"/>
              </a:ext>
            </a:extLst>
          </p:cNvPr>
          <p:cNvPicPr>
            <a:picLocks noChangeAspect="1"/>
          </p:cNvPicPr>
          <p:nvPr/>
        </p:nvPicPr>
        <p:blipFill rotWithShape="1">
          <a:blip r:embed="rId4"/>
          <a:srcRect t="13412" r="-2" b="11635"/>
          <a:stretch/>
        </p:blipFill>
        <p:spPr>
          <a:xfrm>
            <a:off x="20" y="3511295"/>
            <a:ext cx="7698544"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pic>
        <p:nvPicPr>
          <p:cNvPr id="6" name="Picture 5" descr="A body of water&#10;&#10;Description generated with high confidence">
            <a:extLst>
              <a:ext uri="{FF2B5EF4-FFF2-40B4-BE49-F238E27FC236}">
                <a16:creationId xmlns:a16="http://schemas.microsoft.com/office/drawing/2014/main" id="{3B3BF14D-21C2-4AEE-9382-9CE7C37C8801}"/>
              </a:ext>
            </a:extLst>
          </p:cNvPr>
          <p:cNvPicPr>
            <a:picLocks noChangeAspect="1"/>
          </p:cNvPicPr>
          <p:nvPr/>
        </p:nvPicPr>
        <p:blipFill rotWithShape="1">
          <a:blip r:embed="rId5"/>
          <a:srcRect t="14597" r="-2" b="27440"/>
          <a:stretch/>
        </p:blipFill>
        <p:spPr>
          <a:xfrm>
            <a:off x="4493436" y="243"/>
            <a:ext cx="7698564"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turtle lying in the grass&#10;&#10;Description generated with very high confidence">
            <a:extLst>
              <a:ext uri="{FF2B5EF4-FFF2-40B4-BE49-F238E27FC236}">
                <a16:creationId xmlns:a16="http://schemas.microsoft.com/office/drawing/2014/main" id="{1747B926-23DF-4B6E-8FE6-A7C0ABE2751D}"/>
              </a:ext>
            </a:extLst>
          </p:cNvPr>
          <p:cNvPicPr>
            <a:picLocks noChangeAspect="1"/>
          </p:cNvPicPr>
          <p:nvPr/>
        </p:nvPicPr>
        <p:blipFill rotWithShape="1">
          <a:blip r:embed="rId6"/>
          <a:srcRect t="19915" r="-3" b="3932"/>
          <a:stretch/>
        </p:blipFill>
        <p:spPr>
          <a:xfrm>
            <a:off x="0" y="82426"/>
            <a:ext cx="585977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sp>
        <p:nvSpPr>
          <p:cNvPr id="9" name="TextBox 8">
            <a:extLst>
              <a:ext uri="{FF2B5EF4-FFF2-40B4-BE49-F238E27FC236}">
                <a16:creationId xmlns:a16="http://schemas.microsoft.com/office/drawing/2014/main" id="{03ABFD28-DC97-49A0-A580-9077A3FC634D}"/>
              </a:ext>
            </a:extLst>
          </p:cNvPr>
          <p:cNvSpPr txBox="1"/>
          <p:nvPr/>
        </p:nvSpPr>
        <p:spPr>
          <a:xfrm>
            <a:off x="64656" y="157018"/>
            <a:ext cx="5080000" cy="369332"/>
          </a:xfrm>
          <a:prstGeom prst="rect">
            <a:avLst/>
          </a:prstGeom>
          <a:noFill/>
        </p:spPr>
        <p:txBody>
          <a:bodyPr wrap="square" rtlCol="0">
            <a:spAutoFit/>
          </a:bodyPr>
          <a:lstStyle/>
          <a:p>
            <a:r>
              <a:rPr lang="en-US" b="1" dirty="0">
                <a:solidFill>
                  <a:schemeClr val="bg1"/>
                </a:solidFill>
              </a:rPr>
              <a:t>Cool native wildlife – like the Aldabra giant tortoise</a:t>
            </a:r>
          </a:p>
        </p:txBody>
      </p:sp>
      <p:sp>
        <p:nvSpPr>
          <p:cNvPr id="14" name="TextBox 13">
            <a:extLst>
              <a:ext uri="{FF2B5EF4-FFF2-40B4-BE49-F238E27FC236}">
                <a16:creationId xmlns:a16="http://schemas.microsoft.com/office/drawing/2014/main" id="{E892C3DB-DB32-4E26-951C-77487BF8D5BD}"/>
              </a:ext>
            </a:extLst>
          </p:cNvPr>
          <p:cNvSpPr txBox="1"/>
          <p:nvPr/>
        </p:nvSpPr>
        <p:spPr>
          <a:xfrm>
            <a:off x="5357092" y="2788134"/>
            <a:ext cx="5608754" cy="369332"/>
          </a:xfrm>
          <a:prstGeom prst="rect">
            <a:avLst/>
          </a:prstGeom>
          <a:noFill/>
        </p:spPr>
        <p:txBody>
          <a:bodyPr wrap="square" rtlCol="0">
            <a:spAutoFit/>
          </a:bodyPr>
          <a:lstStyle/>
          <a:p>
            <a:r>
              <a:rPr lang="en-US" b="1" dirty="0">
                <a:solidFill>
                  <a:schemeClr val="bg1"/>
                </a:solidFill>
              </a:rPr>
              <a:t>Beaches – 65 incredible beaches on just </a:t>
            </a:r>
            <a:r>
              <a:rPr lang="en-US" b="1" dirty="0" err="1">
                <a:solidFill>
                  <a:schemeClr val="bg1"/>
                </a:solidFill>
              </a:rPr>
              <a:t>Mahe</a:t>
            </a:r>
            <a:r>
              <a:rPr lang="en-US" b="1" dirty="0">
                <a:solidFill>
                  <a:schemeClr val="bg1"/>
                </a:solidFill>
              </a:rPr>
              <a:t> Island!</a:t>
            </a:r>
          </a:p>
        </p:txBody>
      </p:sp>
      <p:sp>
        <p:nvSpPr>
          <p:cNvPr id="15" name="TextBox 14">
            <a:extLst>
              <a:ext uri="{FF2B5EF4-FFF2-40B4-BE49-F238E27FC236}">
                <a16:creationId xmlns:a16="http://schemas.microsoft.com/office/drawing/2014/main" id="{E5B2A6C3-3504-4038-8619-D33B2E329F19}"/>
              </a:ext>
            </a:extLst>
          </p:cNvPr>
          <p:cNvSpPr txBox="1"/>
          <p:nvPr/>
        </p:nvSpPr>
        <p:spPr>
          <a:xfrm>
            <a:off x="2468160" y="4108177"/>
            <a:ext cx="2574894" cy="369332"/>
          </a:xfrm>
          <a:prstGeom prst="rect">
            <a:avLst/>
          </a:prstGeom>
          <a:noFill/>
        </p:spPr>
        <p:txBody>
          <a:bodyPr wrap="square" rtlCol="0">
            <a:spAutoFit/>
          </a:bodyPr>
          <a:lstStyle/>
          <a:p>
            <a:r>
              <a:rPr lang="en-US" b="1" dirty="0">
                <a:solidFill>
                  <a:schemeClr val="bg1"/>
                </a:solidFill>
              </a:rPr>
              <a:t>Affordable luxury resorts</a:t>
            </a:r>
          </a:p>
        </p:txBody>
      </p:sp>
      <p:sp>
        <p:nvSpPr>
          <p:cNvPr id="16" name="TextBox 15">
            <a:extLst>
              <a:ext uri="{FF2B5EF4-FFF2-40B4-BE49-F238E27FC236}">
                <a16:creationId xmlns:a16="http://schemas.microsoft.com/office/drawing/2014/main" id="{5E5117B3-91D7-47A1-985D-74B4ABE60AF7}"/>
              </a:ext>
            </a:extLst>
          </p:cNvPr>
          <p:cNvSpPr txBox="1"/>
          <p:nvPr/>
        </p:nvSpPr>
        <p:spPr>
          <a:xfrm>
            <a:off x="7531083" y="3923511"/>
            <a:ext cx="4736035" cy="369332"/>
          </a:xfrm>
          <a:prstGeom prst="rect">
            <a:avLst/>
          </a:prstGeom>
          <a:noFill/>
        </p:spPr>
        <p:txBody>
          <a:bodyPr wrap="square" rtlCol="0">
            <a:spAutoFit/>
          </a:bodyPr>
          <a:lstStyle/>
          <a:p>
            <a:r>
              <a:rPr lang="en-US" b="1" dirty="0">
                <a:solidFill>
                  <a:schemeClr val="bg1"/>
                </a:solidFill>
              </a:rPr>
              <a:t>French influenced - African culture and cuisine</a:t>
            </a:r>
          </a:p>
        </p:txBody>
      </p:sp>
    </p:spTree>
    <p:custDataLst>
      <p:tags r:id="rId1"/>
    </p:custDataLst>
    <p:extLst>
      <p:ext uri="{BB962C8B-B14F-4D97-AF65-F5344CB8AC3E}">
        <p14:creationId xmlns:p14="http://schemas.microsoft.com/office/powerpoint/2010/main" val="3134757022"/>
      </p:ext>
    </p:extLst>
  </p:cSld>
  <p:clrMapOvr>
    <a:masterClrMapping/>
  </p:clrMapOvr>
  <p:transition advClick="0" advTm="1451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ppt_x"/>
                                          </p:val>
                                        </p:tav>
                                        <p:tav tm="100000">
                                          <p:val>
                                            <p:strVal val="#ppt_x"/>
                                          </p:val>
                                        </p:tav>
                                      </p:tavLst>
                                    </p:anim>
                                    <p:anim calcmode="lin" valueType="num">
                                      <p:cBhvr additive="base">
                                        <p:cTn id="36" dur="10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1000" fill="hold"/>
                                        <p:tgtEl>
                                          <p:spTgt spid="14"/>
                                        </p:tgtEl>
                                        <p:attrNameLst>
                                          <p:attrName>ppt_x</p:attrName>
                                        </p:attrNameLst>
                                      </p:cBhvr>
                                      <p:tavLst>
                                        <p:tav tm="0">
                                          <p:val>
                                            <p:strVal val="#ppt_x"/>
                                          </p:val>
                                        </p:tav>
                                        <p:tav tm="100000">
                                          <p:val>
                                            <p:strVal val="#ppt_x"/>
                                          </p:val>
                                        </p:tav>
                                      </p:tavLst>
                                    </p:anim>
                                    <p:anim calcmode="lin" valueType="num">
                                      <p:cBhvr additive="base">
                                        <p:cTn id="41" dur="1000" fill="hold"/>
                                        <p:tgtEl>
                                          <p:spTgt spid="14"/>
                                        </p:tgtEl>
                                        <p:attrNameLst>
                                          <p:attrName>ppt_y</p:attrName>
                                        </p:attrNameLst>
                                      </p:cBhvr>
                                      <p:tavLst>
                                        <p:tav tm="0">
                                          <p:val>
                                            <p:strVal val="1+#ppt_h/2"/>
                                          </p:val>
                                        </p:tav>
                                        <p:tav tm="100000">
                                          <p:val>
                                            <p:strVal val="#ppt_y"/>
                                          </p:val>
                                        </p:tav>
                                      </p:tavLst>
                                    </p:anim>
                                  </p:childTnLst>
                                </p:cTn>
                              </p:par>
                            </p:childTnLst>
                          </p:cTn>
                        </p:par>
                        <p:par>
                          <p:cTn id="42" fill="hold">
                            <p:stCondLst>
                              <p:cond delay="5500"/>
                            </p:stCondLst>
                            <p:childTnLst>
                              <p:par>
                                <p:cTn id="43" presetID="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ppt_x"/>
                                          </p:val>
                                        </p:tav>
                                        <p:tav tm="100000">
                                          <p:val>
                                            <p:strVal val="#ppt_x"/>
                                          </p:val>
                                        </p:tav>
                                      </p:tavLst>
                                    </p:anim>
                                    <p:anim calcmode="lin" valueType="num">
                                      <p:cBhvr additive="base">
                                        <p:cTn id="46" dur="1000" fill="hold"/>
                                        <p:tgtEl>
                                          <p:spTgt spid="15"/>
                                        </p:tgtEl>
                                        <p:attrNameLst>
                                          <p:attrName>ppt_y</p:attrName>
                                        </p:attrNameLst>
                                      </p:cBhvr>
                                      <p:tavLst>
                                        <p:tav tm="0">
                                          <p:val>
                                            <p:strVal val="1+#ppt_h/2"/>
                                          </p:val>
                                        </p:tav>
                                        <p:tav tm="100000">
                                          <p:val>
                                            <p:strVal val="#ppt_y"/>
                                          </p:val>
                                        </p:tav>
                                      </p:tavLst>
                                    </p:anim>
                                  </p:childTnLst>
                                </p:cTn>
                              </p:par>
                            </p:childTnLst>
                          </p:cTn>
                        </p:par>
                        <p:par>
                          <p:cTn id="47" fill="hold">
                            <p:stCondLst>
                              <p:cond delay="6500"/>
                            </p:stCondLst>
                            <p:childTnLst>
                              <p:par>
                                <p:cTn id="48" presetID="2" presetClass="entr" presetSubtype="4"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1000" fill="hold"/>
                                        <p:tgtEl>
                                          <p:spTgt spid="16"/>
                                        </p:tgtEl>
                                        <p:attrNameLst>
                                          <p:attrName>ppt_x</p:attrName>
                                        </p:attrNameLst>
                                      </p:cBhvr>
                                      <p:tavLst>
                                        <p:tav tm="0">
                                          <p:val>
                                            <p:strVal val="#ppt_x"/>
                                          </p:val>
                                        </p:tav>
                                        <p:tav tm="100000">
                                          <p:val>
                                            <p:strVal val="#ppt_x"/>
                                          </p:val>
                                        </p:tav>
                                      </p:tavLst>
                                    </p:anim>
                                    <p:anim calcmode="lin" valueType="num">
                                      <p:cBhvr additive="base">
                                        <p:cTn id="51"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 name="Title 1"/>
          <p:cNvSpPr>
            <a:spLocks noGrp="1"/>
          </p:cNvSpPr>
          <p:nvPr>
            <p:ph type="title"/>
          </p:nvPr>
        </p:nvSpPr>
        <p:spPr>
          <a:xfrm>
            <a:off x="648931" y="380899"/>
            <a:ext cx="3667039" cy="1676603"/>
          </a:xfrm>
        </p:spPr>
        <p:txBody>
          <a:bodyPr vert="horz" lIns="91440" tIns="45720" rIns="91440" bIns="45720" rtlCol="0" anchor="ctr">
            <a:normAutofit/>
          </a:bodyPr>
          <a:lstStyle/>
          <a:p>
            <a:r>
              <a:rPr lang="en-US" sz="4400" dirty="0">
                <a:latin typeface="AR BLANCA" panose="02000000000000000000" pitchFamily="2" charset="0"/>
              </a:rPr>
              <a:t>Sailing the Seychelles</a:t>
            </a:r>
          </a:p>
        </p:txBody>
      </p:sp>
      <p:sp>
        <p:nvSpPr>
          <p:cNvPr id="4" name="Text Placeholder 3"/>
          <p:cNvSpPr>
            <a:spLocks noGrp="1"/>
          </p:cNvSpPr>
          <p:nvPr>
            <p:ph type="body" sz="half" idx="2"/>
          </p:nvPr>
        </p:nvSpPr>
        <p:spPr>
          <a:xfrm>
            <a:off x="648931" y="2166426"/>
            <a:ext cx="2924264" cy="4057394"/>
          </a:xfrm>
        </p:spPr>
        <p:txBody>
          <a:bodyPr vert="horz" lIns="91440" tIns="45720" rIns="91440" bIns="45720" rtlCol="0">
            <a:normAutofit/>
          </a:bodyPr>
          <a:lstStyle/>
          <a:p>
            <a:r>
              <a:rPr lang="en-US" sz="2400" dirty="0"/>
              <a:t>The Outer Islands include 72 coral islands that arc towards the West Cost of Africa in six island groups.  All islands lie “between 260 and 865 miles from the east coast of Africa”</a:t>
            </a:r>
          </a:p>
        </p:txBody>
      </p:sp>
      <p:sp>
        <p:nvSpPr>
          <p:cNvPr id="14" name="TextBox 13"/>
          <p:cNvSpPr txBox="1"/>
          <p:nvPr/>
        </p:nvSpPr>
        <p:spPr>
          <a:xfrm>
            <a:off x="1055077" y="6428935"/>
            <a:ext cx="6541477" cy="246221"/>
          </a:xfrm>
          <a:prstGeom prst="rect">
            <a:avLst/>
          </a:prstGeom>
          <a:noFill/>
        </p:spPr>
        <p:txBody>
          <a:bodyPr wrap="square" rtlCol="0">
            <a:spAutoFit/>
          </a:bodyPr>
          <a:lstStyle/>
          <a:p>
            <a:r>
              <a:rPr lang="en-US" sz="1000" dirty="0"/>
              <a:t>Source: https://www.seychelles.org/sailing-seychelles</a:t>
            </a:r>
          </a:p>
        </p:txBody>
      </p:sp>
      <p:sp>
        <p:nvSpPr>
          <p:cNvPr id="15" name="TextBox 14"/>
          <p:cNvSpPr txBox="1"/>
          <p:nvPr/>
        </p:nvSpPr>
        <p:spPr>
          <a:xfrm>
            <a:off x="4315970" y="1311965"/>
            <a:ext cx="4642500" cy="1323439"/>
          </a:xfrm>
          <a:prstGeom prst="rect">
            <a:avLst/>
          </a:prstGeom>
          <a:noFill/>
        </p:spPr>
        <p:txBody>
          <a:bodyPr wrap="square" rtlCol="0">
            <a:spAutoFit/>
          </a:bodyPr>
          <a:lstStyle/>
          <a:p>
            <a:r>
              <a:rPr lang="en-US" sz="8000" dirty="0">
                <a:latin typeface="AR BLANCA" panose="02000000000000000000" pitchFamily="2" charset="0"/>
              </a:rPr>
              <a:t>115 Islands</a:t>
            </a:r>
          </a:p>
        </p:txBody>
      </p:sp>
      <p:sp>
        <p:nvSpPr>
          <p:cNvPr id="16" name="TextBox 15"/>
          <p:cNvSpPr txBox="1"/>
          <p:nvPr/>
        </p:nvSpPr>
        <p:spPr>
          <a:xfrm>
            <a:off x="4315970" y="4198514"/>
            <a:ext cx="3644348" cy="830997"/>
          </a:xfrm>
          <a:prstGeom prst="rect">
            <a:avLst/>
          </a:prstGeom>
          <a:noFill/>
        </p:spPr>
        <p:txBody>
          <a:bodyPr wrap="square" rtlCol="0">
            <a:spAutoFit/>
          </a:bodyPr>
          <a:lstStyle/>
          <a:p>
            <a:r>
              <a:rPr lang="en-US" sz="2400" dirty="0"/>
              <a:t>Main islands of Praslin, La </a:t>
            </a:r>
            <a:r>
              <a:rPr lang="en-US" sz="2400" dirty="0" err="1"/>
              <a:t>Digue</a:t>
            </a:r>
            <a:r>
              <a:rPr lang="en-US" sz="2400" dirty="0"/>
              <a:t> and </a:t>
            </a:r>
            <a:r>
              <a:rPr lang="en-US" sz="2400" dirty="0" err="1"/>
              <a:t>Mahe</a:t>
            </a:r>
            <a:endParaRPr lang="en-US" sz="2400" dirty="0"/>
          </a:p>
        </p:txBody>
      </p:sp>
      <p:pic>
        <p:nvPicPr>
          <p:cNvPr id="9" name="Picture 8" descr="Top 10 Islands to &lt;strong&gt;Sail&lt;/strong&gt; or Cruise To | Your Cruising Editor">
            <a:extLst>
              <a:ext uri="{FF2B5EF4-FFF2-40B4-BE49-F238E27FC236}">
                <a16:creationId xmlns:a16="http://schemas.microsoft.com/office/drawing/2014/main" id="{A7C44CB6-266C-400B-B193-7149B2350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195" y="723223"/>
            <a:ext cx="7283186" cy="4831181"/>
          </a:xfrm>
          <a:prstGeom prst="rect">
            <a:avLst/>
          </a:prstGeom>
        </p:spPr>
      </p:pic>
    </p:spTree>
    <p:extLst>
      <p:ext uri="{BB962C8B-B14F-4D97-AF65-F5344CB8AC3E}">
        <p14:creationId xmlns:p14="http://schemas.microsoft.com/office/powerpoint/2010/main" val="272812147"/>
      </p:ext>
    </p:extLst>
  </p:cSld>
  <p:clrMapOvr>
    <a:masterClrMapping/>
  </p:clrMapOvr>
  <mc:AlternateContent xmlns:mc="http://schemas.openxmlformats.org/markup-compatibility/2006" xmlns:p14="http://schemas.microsoft.com/office/powerpoint/2010/main">
    <mc:Choice Requires="p14">
      <p:transition spd="slow" p14:dur="2000" advClick="0" advTm="13338">
        <p:push dir="u"/>
      </p:transition>
    </mc:Choice>
    <mc:Fallback xmlns="">
      <p:transition spd="slow" advClick="0" advTm="13338">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870">
                                          <p:stCondLst>
                                            <p:cond delay="0"/>
                                          </p:stCondLst>
                                        </p:cTn>
                                        <p:tgtEl>
                                          <p:spTgt spid="15"/>
                                        </p:tgtEl>
                                      </p:cBhvr>
                                    </p:animEffect>
                                    <p:anim calcmode="lin" valueType="num">
                                      <p:cBhvr>
                                        <p:cTn id="15" dur="273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99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996" tmFilter="0, 0; 0.125,0.2665; 0.25,0.4; 0.375,0.465; 0.5,0.5;  0.625,0.535; 0.75,0.6; 0.875,0.7335; 1,1">
                                          <p:stCondLst>
                                            <p:cond delay="996"/>
                                          </p:stCondLst>
                                        </p:cTn>
                                        <p:tgtEl>
                                          <p:spTgt spid="15"/>
                                        </p:tgtEl>
                                        <p:attrNameLst>
                                          <p:attrName>ppt_y</p:attrName>
                                        </p:attrNameLst>
                                      </p:cBhvr>
                                      <p:tavLst>
                                        <p:tav tm="0" fmla="#ppt_y-sin(pi*$)/9">
                                          <p:val>
                                            <p:fltVal val="0"/>
                                          </p:val>
                                        </p:tav>
                                        <p:tav tm="100000">
                                          <p:val>
                                            <p:fltVal val="1"/>
                                          </p:val>
                                        </p:tav>
                                      </p:tavLst>
                                    </p:anim>
                                    <p:anim calcmode="lin" valueType="num">
                                      <p:cBhvr>
                                        <p:cTn id="18" dur="498" tmFilter="0, 0; 0.125,0.2665; 0.25,0.4; 0.375,0.465; 0.5,0.5;  0.625,0.535; 0.75,0.6; 0.875,0.7335; 1,1">
                                          <p:stCondLst>
                                            <p:cond delay="1986"/>
                                          </p:stCondLst>
                                        </p:cTn>
                                        <p:tgtEl>
                                          <p:spTgt spid="15"/>
                                        </p:tgtEl>
                                        <p:attrNameLst>
                                          <p:attrName>ppt_y</p:attrName>
                                        </p:attrNameLst>
                                      </p:cBhvr>
                                      <p:tavLst>
                                        <p:tav tm="0" fmla="#ppt_y-sin(pi*$)/27">
                                          <p:val>
                                            <p:fltVal val="0"/>
                                          </p:val>
                                        </p:tav>
                                        <p:tav tm="100000">
                                          <p:val>
                                            <p:fltVal val="1"/>
                                          </p:val>
                                        </p:tav>
                                      </p:tavLst>
                                    </p:anim>
                                    <p:anim calcmode="lin" valueType="num">
                                      <p:cBhvr>
                                        <p:cTn id="19" dur="246" tmFilter="0, 0; 0.125,0.2665; 0.25,0.4; 0.375,0.465; 0.5,0.5;  0.625,0.535; 0.75,0.6; 0.875,0.7335; 1,1">
                                          <p:stCondLst>
                                            <p:cond delay="2484"/>
                                          </p:stCondLst>
                                        </p:cTn>
                                        <p:tgtEl>
                                          <p:spTgt spid="15"/>
                                        </p:tgtEl>
                                        <p:attrNameLst>
                                          <p:attrName>ppt_y</p:attrName>
                                        </p:attrNameLst>
                                      </p:cBhvr>
                                      <p:tavLst>
                                        <p:tav tm="0" fmla="#ppt_y-sin(pi*$)/81">
                                          <p:val>
                                            <p:fltVal val="0"/>
                                          </p:val>
                                        </p:tav>
                                        <p:tav tm="100000">
                                          <p:val>
                                            <p:fltVal val="1"/>
                                          </p:val>
                                        </p:tav>
                                      </p:tavLst>
                                    </p:anim>
                                    <p:animScale>
                                      <p:cBhvr>
                                        <p:cTn id="20" dur="39">
                                          <p:stCondLst>
                                            <p:cond delay="975"/>
                                          </p:stCondLst>
                                        </p:cTn>
                                        <p:tgtEl>
                                          <p:spTgt spid="15"/>
                                        </p:tgtEl>
                                      </p:cBhvr>
                                      <p:to x="100000" y="60000"/>
                                    </p:animScale>
                                    <p:animScale>
                                      <p:cBhvr>
                                        <p:cTn id="21" dur="249" decel="50000">
                                          <p:stCondLst>
                                            <p:cond delay="1014"/>
                                          </p:stCondLst>
                                        </p:cTn>
                                        <p:tgtEl>
                                          <p:spTgt spid="15"/>
                                        </p:tgtEl>
                                      </p:cBhvr>
                                      <p:to x="100000" y="100000"/>
                                    </p:animScale>
                                    <p:animScale>
                                      <p:cBhvr>
                                        <p:cTn id="22" dur="39">
                                          <p:stCondLst>
                                            <p:cond delay="1968"/>
                                          </p:stCondLst>
                                        </p:cTn>
                                        <p:tgtEl>
                                          <p:spTgt spid="15"/>
                                        </p:tgtEl>
                                      </p:cBhvr>
                                      <p:to x="100000" y="80000"/>
                                    </p:animScale>
                                    <p:animScale>
                                      <p:cBhvr>
                                        <p:cTn id="23" dur="249" decel="50000">
                                          <p:stCondLst>
                                            <p:cond delay="2007"/>
                                          </p:stCondLst>
                                        </p:cTn>
                                        <p:tgtEl>
                                          <p:spTgt spid="15"/>
                                        </p:tgtEl>
                                      </p:cBhvr>
                                      <p:to x="100000" y="100000"/>
                                    </p:animScale>
                                    <p:animScale>
                                      <p:cBhvr>
                                        <p:cTn id="24" dur="39">
                                          <p:stCondLst>
                                            <p:cond delay="2463"/>
                                          </p:stCondLst>
                                        </p:cTn>
                                        <p:tgtEl>
                                          <p:spTgt spid="15"/>
                                        </p:tgtEl>
                                      </p:cBhvr>
                                      <p:to x="100000" y="90000"/>
                                    </p:animScale>
                                    <p:animScale>
                                      <p:cBhvr>
                                        <p:cTn id="25" dur="249" decel="50000">
                                          <p:stCondLst>
                                            <p:cond delay="2502"/>
                                          </p:stCondLst>
                                        </p:cTn>
                                        <p:tgtEl>
                                          <p:spTgt spid="15"/>
                                        </p:tgtEl>
                                      </p:cBhvr>
                                      <p:to x="100000" y="100000"/>
                                    </p:animScale>
                                    <p:animScale>
                                      <p:cBhvr>
                                        <p:cTn id="26" dur="39">
                                          <p:stCondLst>
                                            <p:cond delay="2712"/>
                                          </p:stCondLst>
                                        </p:cTn>
                                        <p:tgtEl>
                                          <p:spTgt spid="15"/>
                                        </p:tgtEl>
                                      </p:cBhvr>
                                      <p:to x="100000" y="95000"/>
                                    </p:animScale>
                                    <p:animScale>
                                      <p:cBhvr>
                                        <p:cTn id="27" dur="249" decel="50000">
                                          <p:stCondLst>
                                            <p:cond delay="2751"/>
                                          </p:stCondLst>
                                        </p:cTn>
                                        <p:tgtEl>
                                          <p:spTgt spid="15"/>
                                        </p:tgtEl>
                                      </p:cBhvr>
                                      <p:to x="100000" y="100000"/>
                                    </p:animScale>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0"/>
                                        <p:tgtEl>
                                          <p:spTgt spid="16"/>
                                        </p:tgtEl>
                                      </p:cBhvr>
                                    </p:animEffect>
                                    <p:anim calcmode="lin" valueType="num">
                                      <p:cBhvr>
                                        <p:cTn id="32" dur="5000" fill="hold"/>
                                        <p:tgtEl>
                                          <p:spTgt spid="16"/>
                                        </p:tgtEl>
                                        <p:attrNameLst>
                                          <p:attrName>ppt_x</p:attrName>
                                        </p:attrNameLst>
                                      </p:cBhvr>
                                      <p:tavLst>
                                        <p:tav tm="0">
                                          <p:val>
                                            <p:strVal val="#ppt_x"/>
                                          </p:val>
                                        </p:tav>
                                        <p:tav tm="100000">
                                          <p:val>
                                            <p:strVal val="#ppt_x"/>
                                          </p:val>
                                        </p:tav>
                                      </p:tavLst>
                                    </p:anim>
                                    <p:anim calcmode="lin" valueType="num">
                                      <p:cBhvr>
                                        <p:cTn id="33" dur="5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1000"/>
                                        <p:tgtEl>
                                          <p:spTgt spid="4">
                                            <p:txEl>
                                              <p:pRg st="0" end="0"/>
                                            </p:txEl>
                                          </p:spTgt>
                                        </p:tgtEl>
                                      </p:cBhvr>
                                    </p:animEffect>
                                    <p:anim calcmode="lin" valueType="num">
                                      <p:cBhvr>
                                        <p:cTn id="38" dur="1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20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0" fill="hold"/>
                                        <p:tgtEl>
                                          <p:spTgt spid="9"/>
                                        </p:tgtEl>
                                        <p:attrNameLst>
                                          <p:attrName>ppt_w</p:attrName>
                                        </p:attrNameLst>
                                      </p:cBhvr>
                                      <p:tavLst>
                                        <p:tav tm="0">
                                          <p:val>
                                            <p:fltVal val="0"/>
                                          </p:val>
                                        </p:tav>
                                        <p:tav tm="100000">
                                          <p:val>
                                            <p:strVal val="#ppt_w"/>
                                          </p:val>
                                        </p:tav>
                                      </p:tavLst>
                                    </p:anim>
                                    <p:anim calcmode="lin" valueType="num">
                                      <p:cBhvr>
                                        <p:cTn id="44" dur="1500" fill="hold"/>
                                        <p:tgtEl>
                                          <p:spTgt spid="9"/>
                                        </p:tgtEl>
                                        <p:attrNameLst>
                                          <p:attrName>ppt_h</p:attrName>
                                        </p:attrNameLst>
                                      </p:cBhvr>
                                      <p:tavLst>
                                        <p:tav tm="0">
                                          <p:val>
                                            <p:fltVal val="0"/>
                                          </p:val>
                                        </p:tav>
                                        <p:tav tm="100000">
                                          <p:val>
                                            <p:strVal val="#ppt_h"/>
                                          </p:val>
                                        </p:tav>
                                      </p:tavLst>
                                    </p:anim>
                                    <p:animEffect transition="in" filter="fade">
                                      <p:cBhvr>
                                        <p:cTn id="45"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1B2AF202-99CD-4D7D-B75F-9C9E5FCB35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solidFill>
            <a:srgbClr val="1B7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E7D0293F-4714-4ED3-9B3D-2009BAD305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rgbClr val="415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EDAB602-A0DB-4325-8907-4F988F91100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a:solidFill>
              <a:srgbClr val="41596F"/>
            </a:solidFill>
          </a:ln>
        </p:spPr>
        <p:style>
          <a:lnRef idx="1">
            <a:schemeClr val="accent1"/>
          </a:lnRef>
          <a:fillRef idx="0">
            <a:schemeClr val="accent1"/>
          </a:fillRef>
          <a:effectRef idx="0">
            <a:schemeClr val="accent1"/>
          </a:effectRef>
          <a:fontRef idx="minor">
            <a:schemeClr val="tx1"/>
          </a:fontRef>
        </p:style>
      </p:cxnSp>
      <p:pic>
        <p:nvPicPr>
          <p:cNvPr id="2" name="Picture 1" descr="Silhouette &lt;strong&gt;Island&lt;/strong&gt;, &lt;strong&gt;Seychelles&lt;/strong&gt; | Flickr - Photo Sharing!"/>
          <p:cNvPicPr>
            <a:picLocks noChangeAspect="1"/>
          </p:cNvPicPr>
          <p:nvPr/>
        </p:nvPicPr>
        <p:blipFill rotWithShape="1">
          <a:blip r:embed="rId2">
            <a:extLst>
              <a:ext uri="{28A0092B-C50C-407E-A947-70E740481C1C}">
                <a14:useLocalDpi xmlns:a14="http://schemas.microsoft.com/office/drawing/2010/main" val="0"/>
              </a:ext>
            </a:extLst>
          </a:blip>
          <a:srcRect l="38813" r="11187"/>
          <a:stretch/>
        </p:blipFill>
        <p:spPr>
          <a:xfrm>
            <a:off x="7161913" y="1144553"/>
            <a:ext cx="3541800" cy="4568894"/>
          </a:xfrm>
          <a:prstGeom prst="rect">
            <a:avLst/>
          </a:prstGeom>
        </p:spPr>
      </p:pic>
      <p:sp>
        <p:nvSpPr>
          <p:cNvPr id="3" name="TextBox 2">
            <a:extLst>
              <a:ext uri="{FF2B5EF4-FFF2-40B4-BE49-F238E27FC236}">
                <a16:creationId xmlns:a16="http://schemas.microsoft.com/office/drawing/2014/main" id="{EBE6A7B3-8CDC-412E-9246-916EFEF3DB7A}"/>
              </a:ext>
            </a:extLst>
          </p:cNvPr>
          <p:cNvSpPr txBox="1"/>
          <p:nvPr/>
        </p:nvSpPr>
        <p:spPr>
          <a:xfrm>
            <a:off x="838200" y="365125"/>
            <a:ext cx="4981734" cy="12123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kern="1200" dirty="0">
                <a:solidFill>
                  <a:schemeClr val="tx1"/>
                </a:solidFill>
                <a:latin typeface="AR BLANCA" panose="02000000000000000000"/>
                <a:ea typeface="+mj-ea"/>
                <a:cs typeface="+mj-cs"/>
              </a:rPr>
              <a:t>The Problem</a:t>
            </a:r>
          </a:p>
        </p:txBody>
      </p:sp>
      <p:sp>
        <p:nvSpPr>
          <p:cNvPr id="6" name="TextBox 5">
            <a:extLst>
              <a:ext uri="{FF2B5EF4-FFF2-40B4-BE49-F238E27FC236}">
                <a16:creationId xmlns:a16="http://schemas.microsoft.com/office/drawing/2014/main" id="{CA3938CB-C628-43E7-A30D-F9AF64E8C0A2}"/>
              </a:ext>
            </a:extLst>
          </p:cNvPr>
          <p:cNvSpPr txBox="1"/>
          <p:nvPr/>
        </p:nvSpPr>
        <p:spPr>
          <a:xfrm>
            <a:off x="2055302" y="1941496"/>
            <a:ext cx="4420999" cy="4351338"/>
          </a:xfrm>
          <a:prstGeom prst="rect">
            <a:avLst/>
          </a:prstGeom>
        </p:spPr>
        <p:txBody>
          <a:bodyPr vert="horz" lIns="91440" tIns="45720" rIns="91440" bIns="45720" rtlCol="0">
            <a:normAutofit/>
          </a:bodyPr>
          <a:lstStyle/>
          <a:p>
            <a:pPr indent="-228600">
              <a:lnSpc>
                <a:spcPct val="90000"/>
              </a:lnSpc>
              <a:spcAft>
                <a:spcPts val="600"/>
              </a:spcAft>
              <a:buClr>
                <a:srgbClr val="41596F"/>
              </a:buClr>
              <a:buFont typeface="Arial" panose="020B0604020202020204" pitchFamily="34" charset="0"/>
              <a:buChar char="•"/>
            </a:pPr>
            <a:r>
              <a:rPr lang="en-US" sz="2000" dirty="0"/>
              <a:t>International pressure and naval presence pushed pirates around the horn of Africa and Somalia south to the Seychelles Islands.</a:t>
            </a:r>
          </a:p>
          <a:p>
            <a:pPr indent="-228600">
              <a:lnSpc>
                <a:spcPct val="90000"/>
              </a:lnSpc>
              <a:spcAft>
                <a:spcPts val="600"/>
              </a:spcAft>
              <a:buClr>
                <a:srgbClr val="41596F"/>
              </a:buClr>
              <a:buFont typeface="Arial" panose="020B0604020202020204" pitchFamily="34" charset="0"/>
              <a:buChar char="•"/>
            </a:pPr>
            <a:endParaRPr lang="en-US" sz="2000" dirty="0"/>
          </a:p>
          <a:p>
            <a:pPr indent="-228600">
              <a:lnSpc>
                <a:spcPct val="90000"/>
              </a:lnSpc>
              <a:spcAft>
                <a:spcPts val="600"/>
              </a:spcAft>
              <a:buClr>
                <a:srgbClr val="41596F"/>
              </a:buClr>
              <a:buFont typeface="Arial" panose="020B0604020202020204" pitchFamily="34" charset="0"/>
              <a:buChar char="•"/>
            </a:pPr>
            <a:r>
              <a:rPr lang="en-US" sz="2000" dirty="0"/>
              <a:t>In 2010, sailors were kidnapped just north of the Seychelle capital </a:t>
            </a:r>
            <a:r>
              <a:rPr lang="en-US" sz="2000" dirty="0" err="1"/>
              <a:t>Mahe</a:t>
            </a:r>
            <a:r>
              <a:rPr lang="en-US" sz="2000" dirty="0"/>
              <a:t>.  </a:t>
            </a:r>
          </a:p>
          <a:p>
            <a:pPr indent="-228600">
              <a:lnSpc>
                <a:spcPct val="90000"/>
              </a:lnSpc>
              <a:spcAft>
                <a:spcPts val="600"/>
              </a:spcAft>
              <a:buClr>
                <a:srgbClr val="41596F"/>
              </a:buClr>
              <a:buFont typeface="Arial" panose="020B0604020202020204" pitchFamily="34" charset="0"/>
              <a:buChar char="•"/>
            </a:pPr>
            <a:endParaRPr lang="en-US" sz="2000" dirty="0"/>
          </a:p>
          <a:p>
            <a:pPr indent="-228600">
              <a:lnSpc>
                <a:spcPct val="90000"/>
              </a:lnSpc>
              <a:spcAft>
                <a:spcPts val="600"/>
              </a:spcAft>
              <a:buClr>
                <a:srgbClr val="41596F"/>
              </a:buClr>
              <a:buFont typeface="Arial" panose="020B0604020202020204" pitchFamily="34" charset="0"/>
              <a:buChar char="•"/>
            </a:pPr>
            <a:endParaRPr lang="en-US" sz="2000" dirty="0"/>
          </a:p>
          <a:p>
            <a:pPr indent="-228600">
              <a:lnSpc>
                <a:spcPct val="90000"/>
              </a:lnSpc>
              <a:spcAft>
                <a:spcPts val="600"/>
              </a:spcAft>
              <a:buClr>
                <a:srgbClr val="41596F"/>
              </a:buClr>
              <a:buFont typeface="Arial" panose="020B0604020202020204" pitchFamily="34" charset="0"/>
              <a:buChar char="•"/>
            </a:pPr>
            <a:r>
              <a:rPr lang="en-US" sz="2000" dirty="0"/>
              <a:t>NATO instituted Operation Ocean Shield to insure safe passage.</a:t>
            </a:r>
          </a:p>
        </p:txBody>
      </p:sp>
      <p:pic>
        <p:nvPicPr>
          <p:cNvPr id="10" name="Picture 9">
            <a:extLst>
              <a:ext uri="{FF2B5EF4-FFF2-40B4-BE49-F238E27FC236}">
                <a16:creationId xmlns:a16="http://schemas.microsoft.com/office/drawing/2014/main" id="{1459F58F-8F18-459F-9544-62756F354CAE}"/>
              </a:ext>
            </a:extLst>
          </p:cNvPr>
          <p:cNvPicPr>
            <a:picLocks noChangeAspect="1"/>
          </p:cNvPicPr>
          <p:nvPr/>
        </p:nvPicPr>
        <p:blipFill>
          <a:blip r:embed="rId3"/>
          <a:stretch>
            <a:fillRect/>
          </a:stretch>
        </p:blipFill>
        <p:spPr>
          <a:xfrm>
            <a:off x="66740" y="1712342"/>
            <a:ext cx="1880258" cy="4809645"/>
          </a:xfrm>
          <a:prstGeom prst="rect">
            <a:avLst/>
          </a:prstGeom>
        </p:spPr>
      </p:pic>
    </p:spTree>
    <p:extLst>
      <p:ext uri="{BB962C8B-B14F-4D97-AF65-F5344CB8AC3E}">
        <p14:creationId xmlns:p14="http://schemas.microsoft.com/office/powerpoint/2010/main" val="2518199020"/>
      </p:ext>
    </p:extLst>
  </p:cSld>
  <p:clrMapOvr>
    <a:masterClrMapping/>
  </p:clrMapOvr>
  <mc:AlternateContent xmlns:mc="http://schemas.openxmlformats.org/markup-compatibility/2006" xmlns:p14="http://schemas.microsoft.com/office/powerpoint/2010/main">
    <mc:Choice Requires="p14">
      <p:transition spd="slow" p14:dur="1250" advClick="0" advTm="772">
        <p:push dir="u"/>
      </p:transition>
    </mc:Choice>
    <mc:Fallback xmlns="">
      <p:transition spd="slow" advClick="0" advTm="772">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4250"/>
                                        <p:tgtEl>
                                          <p:spTgt spid="6"/>
                                        </p:tgtEl>
                                      </p:cBhvr>
                                    </p:animEffect>
                                  </p:childTnLst>
                                </p:cTn>
                              </p:par>
                            </p:childTnLst>
                          </p:cTn>
                        </p:par>
                        <p:par>
                          <p:cTn id="20" fill="hold">
                            <p:stCondLst>
                              <p:cond delay="725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7750"/>
                            </p:stCondLst>
                            <p:childTnLst>
                              <p:par>
                                <p:cTn id="27" presetID="55"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strVal val="#ppt_w*0.70"/>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1842" y="2662770"/>
            <a:ext cx="3432313" cy="1200329"/>
          </a:xfrm>
          <a:prstGeom prst="rect">
            <a:avLst/>
          </a:prstGeom>
          <a:noFill/>
        </p:spPr>
        <p:txBody>
          <a:bodyPr wrap="square" rtlCol="0">
            <a:spAutoFit/>
          </a:bodyPr>
          <a:lstStyle/>
          <a:p>
            <a:r>
              <a:rPr lang="en-US" sz="7200" dirty="0"/>
              <a:t>PIRATES</a:t>
            </a:r>
          </a:p>
        </p:txBody>
      </p:sp>
      <p:pic>
        <p:nvPicPr>
          <p:cNvPr id="4" name="Picture 3" descr="What’s with the &lt;strong&gt;Pirates&lt;/strong&gt;? | You Think a Pirate Lives in The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844" y="922447"/>
            <a:ext cx="6146110" cy="4680977"/>
          </a:xfrm>
          <a:prstGeom prst="rect">
            <a:avLst/>
          </a:prstGeom>
        </p:spPr>
      </p:pic>
    </p:spTree>
    <p:extLst>
      <p:ext uri="{BB962C8B-B14F-4D97-AF65-F5344CB8AC3E}">
        <p14:creationId xmlns:p14="http://schemas.microsoft.com/office/powerpoint/2010/main" val="378466628"/>
      </p:ext>
    </p:extLst>
  </p:cSld>
  <p:clrMapOvr>
    <a:masterClrMapping/>
  </p:clrMapOvr>
  <p:transition advClick="0" advTm="3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lt;strong&gt;Passport&lt;/strong&gt; &lt;strong&gt;US&lt;/strong&gt;.jpg - Wikimedia Commons"/>
          <p:cNvPicPr>
            <a:picLocks noChangeAspect="1"/>
          </p:cNvPicPr>
          <p:nvPr/>
        </p:nvPicPr>
        <p:blipFill rotWithShape="1">
          <a:blip r:embed="rId2">
            <a:extLst>
              <a:ext uri="{28A0092B-C50C-407E-A947-70E740481C1C}">
                <a14:useLocalDpi xmlns:a14="http://schemas.microsoft.com/office/drawing/2010/main" val="0"/>
              </a:ext>
            </a:extLst>
          </a:blip>
          <a:srcRect l="1029" r="2408"/>
          <a:stretch/>
        </p:blipFill>
        <p:spPr>
          <a:xfrm>
            <a:off x="20" y="10"/>
            <a:ext cx="4635571" cy="6857990"/>
          </a:xfrm>
          <a:prstGeom prst="rect">
            <a:avLst/>
          </a:prstGeom>
          <a:effectLst/>
        </p:spPr>
      </p:pic>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292D7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Autofit/>
          </a:bodyPr>
          <a:lstStyle/>
          <a:p>
            <a:pPr>
              <a:lnSpc>
                <a:spcPct val="70000"/>
              </a:lnSpc>
            </a:pPr>
            <a:r>
              <a:rPr lang="en-US" dirty="0"/>
              <a:t>All foreign vessels must arrive and depart from Port Victoria on </a:t>
            </a:r>
            <a:r>
              <a:rPr lang="en-US" dirty="0" err="1"/>
              <a:t>Mahe</a:t>
            </a:r>
            <a:r>
              <a:rPr lang="en-US" dirty="0"/>
              <a:t> Island</a:t>
            </a:r>
          </a:p>
        </p:txBody>
      </p:sp>
      <p:sp>
        <p:nvSpPr>
          <p:cNvPr id="3" name="Content Placeholder 2"/>
          <p:cNvSpPr>
            <a:spLocks noGrp="1"/>
          </p:cNvSpPr>
          <p:nvPr>
            <p:ph idx="1"/>
          </p:nvPr>
        </p:nvSpPr>
        <p:spPr>
          <a:xfrm>
            <a:off x="4965431" y="2438401"/>
            <a:ext cx="6586489" cy="3398982"/>
          </a:xfrm>
        </p:spPr>
        <p:txBody>
          <a:bodyPr>
            <a:normAutofit/>
          </a:bodyPr>
          <a:lstStyle/>
          <a:p>
            <a:r>
              <a:rPr lang="en-US" sz="3200" dirty="0"/>
              <a:t>Checking in with customs helps keeps sailors safe.   </a:t>
            </a:r>
          </a:p>
          <a:p>
            <a:r>
              <a:rPr lang="en-US" sz="3200" dirty="0"/>
              <a:t>Traveling around the archipelago is safe</a:t>
            </a:r>
          </a:p>
          <a:p>
            <a:r>
              <a:rPr lang="en-US" sz="3200" dirty="0"/>
              <a:t>Avoid sailing alone on the open sea north of the Seychelles</a:t>
            </a:r>
          </a:p>
          <a:p>
            <a:endParaRPr lang="en-US" sz="2000" dirty="0"/>
          </a:p>
        </p:txBody>
      </p:sp>
      <p:sp>
        <p:nvSpPr>
          <p:cNvPr id="5" name="TextBox 4">
            <a:extLst>
              <a:ext uri="{FF2B5EF4-FFF2-40B4-BE49-F238E27FC236}">
                <a16:creationId xmlns:a16="http://schemas.microsoft.com/office/drawing/2014/main" id="{798A9CB6-83A6-453F-8892-0B80D89B2588}"/>
              </a:ext>
            </a:extLst>
          </p:cNvPr>
          <p:cNvSpPr txBox="1"/>
          <p:nvPr/>
        </p:nvSpPr>
        <p:spPr>
          <a:xfrm>
            <a:off x="6188364" y="6206836"/>
            <a:ext cx="5089236" cy="276999"/>
          </a:xfrm>
          <a:prstGeom prst="rect">
            <a:avLst/>
          </a:prstGeom>
          <a:noFill/>
        </p:spPr>
        <p:txBody>
          <a:bodyPr wrap="square" rtlCol="0">
            <a:spAutoFit/>
          </a:bodyPr>
          <a:lstStyle/>
          <a:p>
            <a:r>
              <a:rPr lang="en-US" sz="1200" dirty="0"/>
              <a:t>http://www.seychelles.org/sailing-seychelles</a:t>
            </a:r>
          </a:p>
        </p:txBody>
      </p:sp>
    </p:spTree>
    <p:extLst>
      <p:ext uri="{BB962C8B-B14F-4D97-AF65-F5344CB8AC3E}">
        <p14:creationId xmlns:p14="http://schemas.microsoft.com/office/powerpoint/2010/main" val="97051003"/>
      </p:ext>
    </p:extLst>
  </p:cSld>
  <p:clrMapOvr>
    <a:masterClrMapping/>
  </p:clrMapOvr>
  <mc:AlternateContent xmlns:mc="http://schemas.openxmlformats.org/markup-compatibility/2006" xmlns:p14="http://schemas.microsoft.com/office/powerpoint/2010/main">
    <mc:Choice Requires="p14">
      <p:transition spd="slow" p14:dur="3000" advClick="0" advTm="1000">
        <p:push dir="u"/>
      </p:transition>
    </mc:Choice>
    <mc:Fallback xmlns="">
      <p:transition spd="slow" advClick="0" advTm="1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par>
                          <p:cTn id="8" fill="hold">
                            <p:stCondLst>
                              <p:cond delay="1250"/>
                            </p:stCondLst>
                            <p:childTnLst>
                              <p:par>
                                <p:cTn id="9" presetID="26"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par>
                          <p:cTn id="25" fill="hold">
                            <p:stCondLst>
                              <p:cond delay="3250"/>
                            </p:stCondLst>
                            <p:childTnLst>
                              <p:par>
                                <p:cTn id="26" presetID="14" presetClass="entr" presetSubtype="10" fill="hold" grpId="0" nodeType="afterEffect">
                                  <p:stCondLst>
                                    <p:cond delay="300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8" dur="75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300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3" dur="75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300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8"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 BLANCA" panose="02000000000000000000" pitchFamily="2" charset="0"/>
              </a:rPr>
              <a:t>Miles of Scenic Coastlines to Explore</a:t>
            </a:r>
          </a:p>
        </p:txBody>
      </p:sp>
      <p:sp>
        <p:nvSpPr>
          <p:cNvPr id="3" name="Content Placeholder 2"/>
          <p:cNvSpPr>
            <a:spLocks noGrp="1"/>
          </p:cNvSpPr>
          <p:nvPr>
            <p:ph sz="half" idx="1"/>
          </p:nvPr>
        </p:nvSpPr>
        <p:spPr>
          <a:xfrm>
            <a:off x="838200" y="1825625"/>
            <a:ext cx="5202382" cy="4351338"/>
          </a:xfrm>
        </p:spPr>
        <p:txBody>
          <a:bodyPr>
            <a:normAutofit/>
          </a:bodyPr>
          <a:lstStyle/>
          <a:p>
            <a:r>
              <a:rPr lang="en-US" dirty="0"/>
              <a:t>The thrill of sailing the waters of the Seychelles is using compass, charts, and knowledge.</a:t>
            </a:r>
          </a:p>
          <a:p>
            <a:r>
              <a:rPr lang="en-US" dirty="0"/>
              <a:t>Largest offshore rocks are visible to the eye</a:t>
            </a:r>
          </a:p>
          <a:p>
            <a:r>
              <a:rPr lang="en-US" dirty="0"/>
              <a:t>Personal yachts should only travel by day</a:t>
            </a:r>
          </a:p>
          <a:p>
            <a:r>
              <a:rPr lang="en-US" dirty="0"/>
              <a:t>Navigation aids available</a:t>
            </a:r>
          </a:p>
        </p:txBody>
      </p:sp>
      <p:pic>
        <p:nvPicPr>
          <p:cNvPr id="5" name="Picture 4" descr="vers aldabra | the Indian Ocean Explorer &lt;strong&gt;sailing&lt;/strong&gt; to Aldabr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414463"/>
            <a:ext cx="5923722" cy="4762500"/>
          </a:xfrm>
          <a:prstGeom prst="rect">
            <a:avLst/>
          </a:prstGeom>
        </p:spPr>
      </p:pic>
    </p:spTree>
    <p:extLst>
      <p:ext uri="{BB962C8B-B14F-4D97-AF65-F5344CB8AC3E}">
        <p14:creationId xmlns:p14="http://schemas.microsoft.com/office/powerpoint/2010/main" val="2346655808"/>
      </p:ext>
    </p:extLst>
  </p:cSld>
  <p:clrMapOvr>
    <a:masterClrMapping/>
  </p:clrMapOvr>
  <p:transition spd="med"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2000"/>
                                        <p:tgtEl>
                                          <p:spTgt spid="3">
                                            <p:txEl>
                                              <p:pRg st="0" end="0"/>
                                            </p:txEl>
                                          </p:spTgt>
                                        </p:tgtEl>
                                      </p:cBhvr>
                                    </p:animEffect>
                                  </p:childTnLst>
                                </p:cTn>
                              </p:par>
                            </p:childTnLst>
                          </p:cTn>
                        </p:par>
                        <p:par>
                          <p:cTn id="16" fill="hold">
                            <p:stCondLst>
                              <p:cond delay="4500"/>
                            </p:stCondLst>
                            <p:childTnLst>
                              <p:par>
                                <p:cTn id="17" presetID="14" presetClass="entr" presetSubtype="1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2000"/>
                                        <p:tgtEl>
                                          <p:spTgt spid="3">
                                            <p:txEl>
                                              <p:pRg st="1" end="1"/>
                                            </p:txEl>
                                          </p:spTgt>
                                        </p:tgtEl>
                                      </p:cBhvr>
                                    </p:animEffect>
                                  </p:childTnLst>
                                </p:cTn>
                              </p:par>
                            </p:childTnLst>
                          </p:cTn>
                        </p:par>
                        <p:par>
                          <p:cTn id="20" fill="hold">
                            <p:stCondLst>
                              <p:cond delay="6500"/>
                            </p:stCondLst>
                            <p:childTnLst>
                              <p:par>
                                <p:cTn id="21" presetID="14" presetClass="entr" presetSubtype="1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2000"/>
                                        <p:tgtEl>
                                          <p:spTgt spid="3">
                                            <p:txEl>
                                              <p:pRg st="2" end="2"/>
                                            </p:txEl>
                                          </p:spTgt>
                                        </p:tgtEl>
                                      </p:cBhvr>
                                    </p:animEffect>
                                  </p:childTnLst>
                                </p:cTn>
                              </p:par>
                            </p:childTnLst>
                          </p:cTn>
                        </p:par>
                        <p:par>
                          <p:cTn id="24" fill="hold">
                            <p:stCondLst>
                              <p:cond delay="8500"/>
                            </p:stCondLst>
                            <p:childTnLst>
                              <p:par>
                                <p:cTn id="25" presetID="14" presetClass="entr" presetSubtype="1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3665</TotalTime>
  <Words>311</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 BLANCA</vt:lpstr>
      <vt:lpstr>Arial</vt:lpstr>
      <vt:lpstr>Calibri</vt:lpstr>
      <vt:lpstr>Calibri Light</vt:lpstr>
      <vt:lpstr>Office Theme</vt:lpstr>
      <vt:lpstr>PowerPoint Presentation</vt:lpstr>
      <vt:lpstr>PowerPoint Presentation</vt:lpstr>
      <vt:lpstr>Seychelles – </vt:lpstr>
      <vt:lpstr>PowerPoint Presentation</vt:lpstr>
      <vt:lpstr>Sailing the Seychelles</vt:lpstr>
      <vt:lpstr>PowerPoint Presentation</vt:lpstr>
      <vt:lpstr>PowerPoint Presentation</vt:lpstr>
      <vt:lpstr>All foreign vessels must arrive and depart from Port Victoria on Mahe Island</vt:lpstr>
      <vt:lpstr>Miles of Scenic Coastlines to Explore</vt:lpstr>
      <vt:lpstr>The Seychelles Islands Piracy Policy</vt:lpstr>
      <vt:lpstr>Enjoy the Seychelles!</vt:lpstr>
      <vt:lpstr>This message brought to you from SeyNoPirates.org  Call us +245-4294-500.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Bishop</dc:creator>
  <cp:lastModifiedBy>Suzanne Bishop</cp:lastModifiedBy>
  <cp:revision>41</cp:revision>
  <dcterms:created xsi:type="dcterms:W3CDTF">2017-02-13T03:57:47Z</dcterms:created>
  <dcterms:modified xsi:type="dcterms:W3CDTF">2019-01-22T23:13:14Z</dcterms:modified>
</cp:coreProperties>
</file>