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2"/>
  </p:sldMasterIdLst>
  <p:notesMasterIdLst>
    <p:notesMasterId r:id="rId12"/>
  </p:notesMasterIdLst>
  <p:handoutMasterIdLst>
    <p:handoutMasterId r:id="rId13"/>
  </p:handoutMasterIdLst>
  <p:sldIdLst>
    <p:sldId id="302" r:id="rId3"/>
    <p:sldId id="303" r:id="rId4"/>
    <p:sldId id="304" r:id="rId5"/>
    <p:sldId id="305" r:id="rId6"/>
    <p:sldId id="306" r:id="rId7"/>
    <p:sldId id="307" r:id="rId8"/>
    <p:sldId id="310" r:id="rId9"/>
    <p:sldId id="308" r:id="rId10"/>
    <p:sldId id="30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100" d="100"/>
          <a:sy n="100" d="100"/>
        </p:scale>
        <p:origin x="108" y="39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5DE7BE-4F7D-4CC6-B067-CF7AC68558C6}" type="doc">
      <dgm:prSet loTypeId="urn:microsoft.com/office/officeart/2016/7/layout/BasicLinearProcessNumbered" loCatId="process" qsTypeId="urn:microsoft.com/office/officeart/2005/8/quickstyle/simple1" qsCatId="simple" csTypeId="urn:microsoft.com/office/officeart/2005/8/colors/accent1_3" csCatId="accent1" phldr="1"/>
      <dgm:spPr/>
      <dgm:t>
        <a:bodyPr/>
        <a:lstStyle/>
        <a:p>
          <a:endParaRPr lang="en-US"/>
        </a:p>
      </dgm:t>
    </dgm:pt>
    <dgm:pt modelId="{322BE0DF-7896-4A54-83E2-73465560DEEC}">
      <dgm:prSet custT="1"/>
      <dgm:spPr/>
      <dgm:t>
        <a:bodyPr/>
        <a:lstStyle/>
        <a:p>
          <a:r>
            <a:rPr lang="en-US" sz="1600" b="1" dirty="0"/>
            <a:t>Think about portion control</a:t>
          </a:r>
          <a:r>
            <a:rPr lang="en-US" sz="1600" dirty="0"/>
            <a:t>!  You don’t want the reader to still feel hungry (too short) or stuffed to the point that she’s going to be sick (too long).</a:t>
          </a:r>
        </a:p>
      </dgm:t>
    </dgm:pt>
    <dgm:pt modelId="{9656ED1E-0949-4853-8A83-950405BD6F65}" type="parTrans" cxnId="{09FBDF3D-9B09-4E31-BA73-FB82A1A2AE7E}">
      <dgm:prSet/>
      <dgm:spPr/>
      <dgm:t>
        <a:bodyPr/>
        <a:lstStyle/>
        <a:p>
          <a:endParaRPr lang="en-US"/>
        </a:p>
      </dgm:t>
    </dgm:pt>
    <dgm:pt modelId="{947B4DB8-70CE-494A-95FB-02210C6AC36A}" type="sibTrans" cxnId="{09FBDF3D-9B09-4E31-BA73-FB82A1A2AE7E}">
      <dgm:prSet phldrT="1" phldr="0"/>
      <dgm:spPr/>
      <dgm:t>
        <a:bodyPr/>
        <a:lstStyle/>
        <a:p>
          <a:r>
            <a:rPr lang="en-US"/>
            <a:t>1</a:t>
          </a:r>
        </a:p>
      </dgm:t>
    </dgm:pt>
    <dgm:pt modelId="{01F78E85-9E1E-42C2-B4E6-EB57D9A81D6D}">
      <dgm:prSet custT="1"/>
      <dgm:spPr/>
      <dgm:t>
        <a:bodyPr/>
        <a:lstStyle/>
        <a:p>
          <a:r>
            <a:rPr lang="en-US" sz="1600" b="1" dirty="0"/>
            <a:t>Stay consistent with the tone and style </a:t>
          </a:r>
          <a:r>
            <a:rPr lang="en-US" sz="1600" dirty="0"/>
            <a:t>of the paper.  Don’t suddenly shift into wording that is more or less formal than before.</a:t>
          </a:r>
        </a:p>
      </dgm:t>
    </dgm:pt>
    <dgm:pt modelId="{5D0A0A0B-F7D3-453E-9A9E-B8ADE3F90441}" type="parTrans" cxnId="{BB0D3B5D-AFB2-43D0-A740-F35E12E61CC8}">
      <dgm:prSet/>
      <dgm:spPr/>
      <dgm:t>
        <a:bodyPr/>
        <a:lstStyle/>
        <a:p>
          <a:endParaRPr lang="en-US"/>
        </a:p>
      </dgm:t>
    </dgm:pt>
    <dgm:pt modelId="{2587D3A4-A0BF-440D-AEC3-C114F23E57CC}" type="sibTrans" cxnId="{BB0D3B5D-AFB2-43D0-A740-F35E12E61CC8}">
      <dgm:prSet phldrT="2" phldr="0"/>
      <dgm:spPr/>
      <dgm:t>
        <a:bodyPr/>
        <a:lstStyle/>
        <a:p>
          <a:r>
            <a:rPr lang="en-US"/>
            <a:t>2</a:t>
          </a:r>
        </a:p>
      </dgm:t>
    </dgm:pt>
    <dgm:pt modelId="{D691E04E-8AC9-45C6-A9D8-19158BECF287}">
      <dgm:prSet custT="1"/>
      <dgm:spPr/>
      <dgm:t>
        <a:bodyPr/>
        <a:lstStyle/>
        <a:p>
          <a:r>
            <a:rPr lang="en-US" sz="1600" b="1" u="sng" dirty="0"/>
            <a:t>Do not introduce new facts for the first time</a:t>
          </a:r>
          <a:r>
            <a:rPr lang="en-US" sz="1600" dirty="0"/>
            <a:t>.  Rather, this is the time to analyze facts that were already stated, restate or maybe even synthesize multiple facts to make big general statements.</a:t>
          </a:r>
        </a:p>
      </dgm:t>
    </dgm:pt>
    <dgm:pt modelId="{D9E7DC36-4DBF-4D54-8831-A5383C293647}" type="parTrans" cxnId="{94DCA950-0145-4B5E-A85D-7669F1C8A1C9}">
      <dgm:prSet/>
      <dgm:spPr/>
      <dgm:t>
        <a:bodyPr/>
        <a:lstStyle/>
        <a:p>
          <a:endParaRPr lang="en-US"/>
        </a:p>
      </dgm:t>
    </dgm:pt>
    <dgm:pt modelId="{FEFE62F5-B4E1-423E-AF2A-C19F68AD780D}" type="sibTrans" cxnId="{94DCA950-0145-4B5E-A85D-7669F1C8A1C9}">
      <dgm:prSet phldrT="3" phldr="0"/>
      <dgm:spPr/>
      <dgm:t>
        <a:bodyPr/>
        <a:lstStyle/>
        <a:p>
          <a:r>
            <a:rPr lang="en-US"/>
            <a:t>3</a:t>
          </a:r>
        </a:p>
      </dgm:t>
    </dgm:pt>
    <dgm:pt modelId="{87554CF1-2D65-429A-A1BD-94DDDCDA3C37}">
      <dgm:prSet/>
      <dgm:spPr/>
      <dgm:t>
        <a:bodyPr/>
        <a:lstStyle/>
        <a:p>
          <a:r>
            <a:rPr lang="en-US" dirty="0"/>
            <a:t>Don’t let anything in your conclusion be random or off topic.</a:t>
          </a:r>
        </a:p>
      </dgm:t>
    </dgm:pt>
    <dgm:pt modelId="{51D937E2-7009-4B62-BCA6-76CB188D5D90}" type="parTrans" cxnId="{3B49AE1A-4B4D-4944-AE77-3CFAF0D1506F}">
      <dgm:prSet/>
      <dgm:spPr/>
      <dgm:t>
        <a:bodyPr/>
        <a:lstStyle/>
        <a:p>
          <a:endParaRPr lang="en-US"/>
        </a:p>
      </dgm:t>
    </dgm:pt>
    <dgm:pt modelId="{5C69F74A-F181-43DB-BCF5-D4C3E90A74DA}" type="sibTrans" cxnId="{3B49AE1A-4B4D-4944-AE77-3CFAF0D1506F}">
      <dgm:prSet phldrT="4" phldr="0"/>
      <dgm:spPr/>
      <dgm:t>
        <a:bodyPr/>
        <a:lstStyle/>
        <a:p>
          <a:r>
            <a:rPr lang="en-US"/>
            <a:t>4</a:t>
          </a:r>
        </a:p>
      </dgm:t>
    </dgm:pt>
    <dgm:pt modelId="{71D4DCF5-66BC-4813-BD21-FDC52E4980DE}" type="pres">
      <dgm:prSet presAssocID="{EF5DE7BE-4F7D-4CC6-B067-CF7AC68558C6}" presName="Name0" presStyleCnt="0">
        <dgm:presLayoutVars>
          <dgm:animLvl val="lvl"/>
          <dgm:resizeHandles val="exact"/>
        </dgm:presLayoutVars>
      </dgm:prSet>
      <dgm:spPr/>
    </dgm:pt>
    <dgm:pt modelId="{7E854CDF-C543-4B7F-BA52-C31A0E3F0DE0}" type="pres">
      <dgm:prSet presAssocID="{322BE0DF-7896-4A54-83E2-73465560DEEC}" presName="compositeNode" presStyleCnt="0">
        <dgm:presLayoutVars>
          <dgm:bulletEnabled val="1"/>
        </dgm:presLayoutVars>
      </dgm:prSet>
      <dgm:spPr/>
    </dgm:pt>
    <dgm:pt modelId="{EFB45AC5-5CB9-4A61-A52C-769805CC4F55}" type="pres">
      <dgm:prSet presAssocID="{322BE0DF-7896-4A54-83E2-73465560DEEC}" presName="bgRect" presStyleLbl="bgAccFollowNode1" presStyleIdx="0" presStyleCnt="4"/>
      <dgm:spPr/>
    </dgm:pt>
    <dgm:pt modelId="{F6243FFC-C637-459A-8D41-5DC794D86653}" type="pres">
      <dgm:prSet presAssocID="{947B4DB8-70CE-494A-95FB-02210C6AC36A}" presName="sibTransNodeCircle" presStyleLbl="alignNode1" presStyleIdx="0" presStyleCnt="8">
        <dgm:presLayoutVars>
          <dgm:chMax val="0"/>
          <dgm:bulletEnabled/>
        </dgm:presLayoutVars>
      </dgm:prSet>
      <dgm:spPr/>
    </dgm:pt>
    <dgm:pt modelId="{5F75B1B4-3080-46D2-868A-0AADD0B36CCE}" type="pres">
      <dgm:prSet presAssocID="{322BE0DF-7896-4A54-83E2-73465560DEEC}" presName="bottomLine" presStyleLbl="alignNode1" presStyleIdx="1" presStyleCnt="8">
        <dgm:presLayoutVars/>
      </dgm:prSet>
      <dgm:spPr/>
    </dgm:pt>
    <dgm:pt modelId="{548F6713-EF41-4615-8D8A-A4FBA72F28D1}" type="pres">
      <dgm:prSet presAssocID="{322BE0DF-7896-4A54-83E2-73465560DEEC}" presName="nodeText" presStyleLbl="bgAccFollowNode1" presStyleIdx="0" presStyleCnt="4">
        <dgm:presLayoutVars>
          <dgm:bulletEnabled val="1"/>
        </dgm:presLayoutVars>
      </dgm:prSet>
      <dgm:spPr/>
    </dgm:pt>
    <dgm:pt modelId="{1DC2D243-9EF7-4DD8-B03D-E14233F27B3D}" type="pres">
      <dgm:prSet presAssocID="{947B4DB8-70CE-494A-95FB-02210C6AC36A}" presName="sibTrans" presStyleCnt="0"/>
      <dgm:spPr/>
    </dgm:pt>
    <dgm:pt modelId="{D2725AF6-186F-4053-AA5C-9593FE8970B0}" type="pres">
      <dgm:prSet presAssocID="{01F78E85-9E1E-42C2-B4E6-EB57D9A81D6D}" presName="compositeNode" presStyleCnt="0">
        <dgm:presLayoutVars>
          <dgm:bulletEnabled val="1"/>
        </dgm:presLayoutVars>
      </dgm:prSet>
      <dgm:spPr/>
    </dgm:pt>
    <dgm:pt modelId="{7BDC5202-1F3F-4B66-B95F-1AD3AADB78AD}" type="pres">
      <dgm:prSet presAssocID="{01F78E85-9E1E-42C2-B4E6-EB57D9A81D6D}" presName="bgRect" presStyleLbl="bgAccFollowNode1" presStyleIdx="1" presStyleCnt="4"/>
      <dgm:spPr/>
    </dgm:pt>
    <dgm:pt modelId="{96D77077-C062-46FE-815D-11E2E207A15B}" type="pres">
      <dgm:prSet presAssocID="{2587D3A4-A0BF-440D-AEC3-C114F23E57CC}" presName="sibTransNodeCircle" presStyleLbl="alignNode1" presStyleIdx="2" presStyleCnt="8">
        <dgm:presLayoutVars>
          <dgm:chMax val="0"/>
          <dgm:bulletEnabled/>
        </dgm:presLayoutVars>
      </dgm:prSet>
      <dgm:spPr/>
    </dgm:pt>
    <dgm:pt modelId="{8FCB1F2C-2BA6-4467-84E4-A64F2BAAEB62}" type="pres">
      <dgm:prSet presAssocID="{01F78E85-9E1E-42C2-B4E6-EB57D9A81D6D}" presName="bottomLine" presStyleLbl="alignNode1" presStyleIdx="3" presStyleCnt="8">
        <dgm:presLayoutVars/>
      </dgm:prSet>
      <dgm:spPr/>
    </dgm:pt>
    <dgm:pt modelId="{D71B6500-D822-4B4D-B2B0-2ACC48C9B885}" type="pres">
      <dgm:prSet presAssocID="{01F78E85-9E1E-42C2-B4E6-EB57D9A81D6D}" presName="nodeText" presStyleLbl="bgAccFollowNode1" presStyleIdx="1" presStyleCnt="4">
        <dgm:presLayoutVars>
          <dgm:bulletEnabled val="1"/>
        </dgm:presLayoutVars>
      </dgm:prSet>
      <dgm:spPr/>
    </dgm:pt>
    <dgm:pt modelId="{DD303319-DFA6-4A7C-9327-A5168C48CA3B}" type="pres">
      <dgm:prSet presAssocID="{2587D3A4-A0BF-440D-AEC3-C114F23E57CC}" presName="sibTrans" presStyleCnt="0"/>
      <dgm:spPr/>
    </dgm:pt>
    <dgm:pt modelId="{1BEC8A4D-8920-4C8A-91AE-BA9DB17C8FF0}" type="pres">
      <dgm:prSet presAssocID="{D691E04E-8AC9-45C6-A9D8-19158BECF287}" presName="compositeNode" presStyleCnt="0">
        <dgm:presLayoutVars>
          <dgm:bulletEnabled val="1"/>
        </dgm:presLayoutVars>
      </dgm:prSet>
      <dgm:spPr/>
    </dgm:pt>
    <dgm:pt modelId="{274EB9A7-84C1-45D6-A444-A29544CA831C}" type="pres">
      <dgm:prSet presAssocID="{D691E04E-8AC9-45C6-A9D8-19158BECF287}" presName="bgRect" presStyleLbl="bgAccFollowNode1" presStyleIdx="2" presStyleCnt="4"/>
      <dgm:spPr/>
    </dgm:pt>
    <dgm:pt modelId="{46C5CDC3-0859-4FEB-95F4-250A0226B120}" type="pres">
      <dgm:prSet presAssocID="{FEFE62F5-B4E1-423E-AF2A-C19F68AD780D}" presName="sibTransNodeCircle" presStyleLbl="alignNode1" presStyleIdx="4" presStyleCnt="8">
        <dgm:presLayoutVars>
          <dgm:chMax val="0"/>
          <dgm:bulletEnabled/>
        </dgm:presLayoutVars>
      </dgm:prSet>
      <dgm:spPr/>
    </dgm:pt>
    <dgm:pt modelId="{C4A3D8F9-F39A-4090-95F4-BE42F8611190}" type="pres">
      <dgm:prSet presAssocID="{D691E04E-8AC9-45C6-A9D8-19158BECF287}" presName="bottomLine" presStyleLbl="alignNode1" presStyleIdx="5" presStyleCnt="8">
        <dgm:presLayoutVars/>
      </dgm:prSet>
      <dgm:spPr/>
    </dgm:pt>
    <dgm:pt modelId="{2DFE9F22-1C34-43D4-BDFD-5EB63DFDD1B5}" type="pres">
      <dgm:prSet presAssocID="{D691E04E-8AC9-45C6-A9D8-19158BECF287}" presName="nodeText" presStyleLbl="bgAccFollowNode1" presStyleIdx="2" presStyleCnt="4">
        <dgm:presLayoutVars>
          <dgm:bulletEnabled val="1"/>
        </dgm:presLayoutVars>
      </dgm:prSet>
      <dgm:spPr/>
    </dgm:pt>
    <dgm:pt modelId="{9A5640A4-34E3-4898-B3CE-653980FEBEF4}" type="pres">
      <dgm:prSet presAssocID="{FEFE62F5-B4E1-423E-AF2A-C19F68AD780D}" presName="sibTrans" presStyleCnt="0"/>
      <dgm:spPr/>
    </dgm:pt>
    <dgm:pt modelId="{D2D584DA-E088-4E98-8E10-403272A1C7B8}" type="pres">
      <dgm:prSet presAssocID="{87554CF1-2D65-429A-A1BD-94DDDCDA3C37}" presName="compositeNode" presStyleCnt="0">
        <dgm:presLayoutVars>
          <dgm:bulletEnabled val="1"/>
        </dgm:presLayoutVars>
      </dgm:prSet>
      <dgm:spPr/>
    </dgm:pt>
    <dgm:pt modelId="{EDF04552-D420-4777-AC67-F1FCB9CDE592}" type="pres">
      <dgm:prSet presAssocID="{87554CF1-2D65-429A-A1BD-94DDDCDA3C37}" presName="bgRect" presStyleLbl="bgAccFollowNode1" presStyleIdx="3" presStyleCnt="4"/>
      <dgm:spPr/>
    </dgm:pt>
    <dgm:pt modelId="{32DEF5E6-E85C-4F23-8455-897383F0E0DC}" type="pres">
      <dgm:prSet presAssocID="{5C69F74A-F181-43DB-BCF5-D4C3E90A74DA}" presName="sibTransNodeCircle" presStyleLbl="alignNode1" presStyleIdx="6" presStyleCnt="8">
        <dgm:presLayoutVars>
          <dgm:chMax val="0"/>
          <dgm:bulletEnabled/>
        </dgm:presLayoutVars>
      </dgm:prSet>
      <dgm:spPr/>
    </dgm:pt>
    <dgm:pt modelId="{B9C536E2-0CC2-46A5-B5C2-6BD4EC9CB2DE}" type="pres">
      <dgm:prSet presAssocID="{87554CF1-2D65-429A-A1BD-94DDDCDA3C37}" presName="bottomLine" presStyleLbl="alignNode1" presStyleIdx="7" presStyleCnt="8">
        <dgm:presLayoutVars/>
      </dgm:prSet>
      <dgm:spPr/>
    </dgm:pt>
    <dgm:pt modelId="{A563708E-26A1-4DC7-9ACF-9E38BFFF2675}" type="pres">
      <dgm:prSet presAssocID="{87554CF1-2D65-429A-A1BD-94DDDCDA3C37}" presName="nodeText" presStyleLbl="bgAccFollowNode1" presStyleIdx="3" presStyleCnt="4">
        <dgm:presLayoutVars>
          <dgm:bulletEnabled val="1"/>
        </dgm:presLayoutVars>
      </dgm:prSet>
      <dgm:spPr/>
    </dgm:pt>
  </dgm:ptLst>
  <dgm:cxnLst>
    <dgm:cxn modelId="{B5DCF710-E336-4F0B-AAC4-9C0451ED9AB6}" type="presOf" srcId="{EF5DE7BE-4F7D-4CC6-B067-CF7AC68558C6}" destId="{71D4DCF5-66BC-4813-BD21-FDC52E4980DE}" srcOrd="0" destOrd="0" presId="urn:microsoft.com/office/officeart/2016/7/layout/BasicLinearProcessNumbered"/>
    <dgm:cxn modelId="{6C41A917-520D-4214-B7E1-439162BF36B7}" type="presOf" srcId="{01F78E85-9E1E-42C2-B4E6-EB57D9A81D6D}" destId="{7BDC5202-1F3F-4B66-B95F-1AD3AADB78AD}" srcOrd="0" destOrd="0" presId="urn:microsoft.com/office/officeart/2016/7/layout/BasicLinearProcessNumbered"/>
    <dgm:cxn modelId="{3B49AE1A-4B4D-4944-AE77-3CFAF0D1506F}" srcId="{EF5DE7BE-4F7D-4CC6-B067-CF7AC68558C6}" destId="{87554CF1-2D65-429A-A1BD-94DDDCDA3C37}" srcOrd="3" destOrd="0" parTransId="{51D937E2-7009-4B62-BCA6-76CB188D5D90}" sibTransId="{5C69F74A-F181-43DB-BCF5-D4C3E90A74DA}"/>
    <dgm:cxn modelId="{0785F323-5131-4911-B572-95ED6B949543}" type="presOf" srcId="{947B4DB8-70CE-494A-95FB-02210C6AC36A}" destId="{F6243FFC-C637-459A-8D41-5DC794D86653}" srcOrd="0" destOrd="0" presId="urn:microsoft.com/office/officeart/2016/7/layout/BasicLinearProcessNumbered"/>
    <dgm:cxn modelId="{A4AB2039-7479-4BB4-BA39-1B0513F19EDE}" type="presOf" srcId="{322BE0DF-7896-4A54-83E2-73465560DEEC}" destId="{EFB45AC5-5CB9-4A61-A52C-769805CC4F55}" srcOrd="0" destOrd="0" presId="urn:microsoft.com/office/officeart/2016/7/layout/BasicLinearProcessNumbered"/>
    <dgm:cxn modelId="{09FBDF3D-9B09-4E31-BA73-FB82A1A2AE7E}" srcId="{EF5DE7BE-4F7D-4CC6-B067-CF7AC68558C6}" destId="{322BE0DF-7896-4A54-83E2-73465560DEEC}" srcOrd="0" destOrd="0" parTransId="{9656ED1E-0949-4853-8A83-950405BD6F65}" sibTransId="{947B4DB8-70CE-494A-95FB-02210C6AC36A}"/>
    <dgm:cxn modelId="{BB0D3B5D-AFB2-43D0-A740-F35E12E61CC8}" srcId="{EF5DE7BE-4F7D-4CC6-B067-CF7AC68558C6}" destId="{01F78E85-9E1E-42C2-B4E6-EB57D9A81D6D}" srcOrd="1" destOrd="0" parTransId="{5D0A0A0B-F7D3-453E-9A9E-B8ADE3F90441}" sibTransId="{2587D3A4-A0BF-440D-AEC3-C114F23E57CC}"/>
    <dgm:cxn modelId="{C5E42F5F-D9C2-4378-A8CD-6E900ACA7F88}" type="presOf" srcId="{01F78E85-9E1E-42C2-B4E6-EB57D9A81D6D}" destId="{D71B6500-D822-4B4D-B2B0-2ACC48C9B885}" srcOrd="1" destOrd="0" presId="urn:microsoft.com/office/officeart/2016/7/layout/BasicLinearProcessNumbered"/>
    <dgm:cxn modelId="{91105D62-0E5A-4465-BB0A-8C7AD1D04FAF}" type="presOf" srcId="{322BE0DF-7896-4A54-83E2-73465560DEEC}" destId="{548F6713-EF41-4615-8D8A-A4FBA72F28D1}" srcOrd="1" destOrd="0" presId="urn:microsoft.com/office/officeart/2016/7/layout/BasicLinearProcessNumbered"/>
    <dgm:cxn modelId="{79868070-1B39-4C8A-AFB1-0950C46EECAD}" type="presOf" srcId="{D691E04E-8AC9-45C6-A9D8-19158BECF287}" destId="{274EB9A7-84C1-45D6-A444-A29544CA831C}" srcOrd="0" destOrd="0" presId="urn:microsoft.com/office/officeart/2016/7/layout/BasicLinearProcessNumbered"/>
    <dgm:cxn modelId="{94DCA950-0145-4B5E-A85D-7669F1C8A1C9}" srcId="{EF5DE7BE-4F7D-4CC6-B067-CF7AC68558C6}" destId="{D691E04E-8AC9-45C6-A9D8-19158BECF287}" srcOrd="2" destOrd="0" parTransId="{D9E7DC36-4DBF-4D54-8831-A5383C293647}" sibTransId="{FEFE62F5-B4E1-423E-AF2A-C19F68AD780D}"/>
    <dgm:cxn modelId="{3C4DAA58-31D5-4D49-B63D-D619F73BFB17}" type="presOf" srcId="{FEFE62F5-B4E1-423E-AF2A-C19F68AD780D}" destId="{46C5CDC3-0859-4FEB-95F4-250A0226B120}" srcOrd="0" destOrd="0" presId="urn:microsoft.com/office/officeart/2016/7/layout/BasicLinearProcessNumbered"/>
    <dgm:cxn modelId="{6204FF79-9270-423B-8109-51317B441F1F}" type="presOf" srcId="{D691E04E-8AC9-45C6-A9D8-19158BECF287}" destId="{2DFE9F22-1C34-43D4-BDFD-5EB63DFDD1B5}" srcOrd="1" destOrd="0" presId="urn:microsoft.com/office/officeart/2016/7/layout/BasicLinearProcessNumbered"/>
    <dgm:cxn modelId="{A046E9EE-5294-44DC-ABA3-85813305C837}" type="presOf" srcId="{2587D3A4-A0BF-440D-AEC3-C114F23E57CC}" destId="{96D77077-C062-46FE-815D-11E2E207A15B}" srcOrd="0" destOrd="0" presId="urn:microsoft.com/office/officeart/2016/7/layout/BasicLinearProcessNumbered"/>
    <dgm:cxn modelId="{8817D4F9-6727-463B-BDD3-DB992D6DC1BB}" type="presOf" srcId="{5C69F74A-F181-43DB-BCF5-D4C3E90A74DA}" destId="{32DEF5E6-E85C-4F23-8455-897383F0E0DC}" srcOrd="0" destOrd="0" presId="urn:microsoft.com/office/officeart/2016/7/layout/BasicLinearProcessNumbered"/>
    <dgm:cxn modelId="{5E87E6FC-7A21-4848-B8CB-3A5014A5DDD6}" type="presOf" srcId="{87554CF1-2D65-429A-A1BD-94DDDCDA3C37}" destId="{EDF04552-D420-4777-AC67-F1FCB9CDE592}" srcOrd="0" destOrd="0" presId="urn:microsoft.com/office/officeart/2016/7/layout/BasicLinearProcessNumbered"/>
    <dgm:cxn modelId="{D436FCFC-9D22-482F-B2BE-EACF6B9EF09D}" type="presOf" srcId="{87554CF1-2D65-429A-A1BD-94DDDCDA3C37}" destId="{A563708E-26A1-4DC7-9ACF-9E38BFFF2675}" srcOrd="1" destOrd="0" presId="urn:microsoft.com/office/officeart/2016/7/layout/BasicLinearProcessNumbered"/>
    <dgm:cxn modelId="{18FCC562-4680-46A9-8CB6-0F3F28DBF112}" type="presParOf" srcId="{71D4DCF5-66BC-4813-BD21-FDC52E4980DE}" destId="{7E854CDF-C543-4B7F-BA52-C31A0E3F0DE0}" srcOrd="0" destOrd="0" presId="urn:microsoft.com/office/officeart/2016/7/layout/BasicLinearProcessNumbered"/>
    <dgm:cxn modelId="{964504F5-5D6B-451C-AAE8-2B2D7E37A18D}" type="presParOf" srcId="{7E854CDF-C543-4B7F-BA52-C31A0E3F0DE0}" destId="{EFB45AC5-5CB9-4A61-A52C-769805CC4F55}" srcOrd="0" destOrd="0" presId="urn:microsoft.com/office/officeart/2016/7/layout/BasicLinearProcessNumbered"/>
    <dgm:cxn modelId="{35430922-F2BF-4290-BCB5-26DE9E9950DC}" type="presParOf" srcId="{7E854CDF-C543-4B7F-BA52-C31A0E3F0DE0}" destId="{F6243FFC-C637-459A-8D41-5DC794D86653}" srcOrd="1" destOrd="0" presId="urn:microsoft.com/office/officeart/2016/7/layout/BasicLinearProcessNumbered"/>
    <dgm:cxn modelId="{630D3266-917E-4C41-B3B9-59CC9E71D5BD}" type="presParOf" srcId="{7E854CDF-C543-4B7F-BA52-C31A0E3F0DE0}" destId="{5F75B1B4-3080-46D2-868A-0AADD0B36CCE}" srcOrd="2" destOrd="0" presId="urn:microsoft.com/office/officeart/2016/7/layout/BasicLinearProcessNumbered"/>
    <dgm:cxn modelId="{104A5523-54CB-423F-A6C4-B438FBB71087}" type="presParOf" srcId="{7E854CDF-C543-4B7F-BA52-C31A0E3F0DE0}" destId="{548F6713-EF41-4615-8D8A-A4FBA72F28D1}" srcOrd="3" destOrd="0" presId="urn:microsoft.com/office/officeart/2016/7/layout/BasicLinearProcessNumbered"/>
    <dgm:cxn modelId="{E35639FE-0D93-4E9B-BD5C-992FB2AEF5CD}" type="presParOf" srcId="{71D4DCF5-66BC-4813-BD21-FDC52E4980DE}" destId="{1DC2D243-9EF7-4DD8-B03D-E14233F27B3D}" srcOrd="1" destOrd="0" presId="urn:microsoft.com/office/officeart/2016/7/layout/BasicLinearProcessNumbered"/>
    <dgm:cxn modelId="{4D23EE36-6772-4B20-8ACB-5392E2040E77}" type="presParOf" srcId="{71D4DCF5-66BC-4813-BD21-FDC52E4980DE}" destId="{D2725AF6-186F-4053-AA5C-9593FE8970B0}" srcOrd="2" destOrd="0" presId="urn:microsoft.com/office/officeart/2016/7/layout/BasicLinearProcessNumbered"/>
    <dgm:cxn modelId="{1DABBCE1-181E-48A5-87CA-12DCE60C2DCF}" type="presParOf" srcId="{D2725AF6-186F-4053-AA5C-9593FE8970B0}" destId="{7BDC5202-1F3F-4B66-B95F-1AD3AADB78AD}" srcOrd="0" destOrd="0" presId="urn:microsoft.com/office/officeart/2016/7/layout/BasicLinearProcessNumbered"/>
    <dgm:cxn modelId="{4EE5F3F6-674E-4E04-B374-1B1613EE7588}" type="presParOf" srcId="{D2725AF6-186F-4053-AA5C-9593FE8970B0}" destId="{96D77077-C062-46FE-815D-11E2E207A15B}" srcOrd="1" destOrd="0" presId="urn:microsoft.com/office/officeart/2016/7/layout/BasicLinearProcessNumbered"/>
    <dgm:cxn modelId="{EB3EF9CE-B1E1-46E9-A7D2-786DA0C02BA1}" type="presParOf" srcId="{D2725AF6-186F-4053-AA5C-9593FE8970B0}" destId="{8FCB1F2C-2BA6-4467-84E4-A64F2BAAEB62}" srcOrd="2" destOrd="0" presId="urn:microsoft.com/office/officeart/2016/7/layout/BasicLinearProcessNumbered"/>
    <dgm:cxn modelId="{2257C99C-9160-4BC0-A6C3-CB4A69C2FD8A}" type="presParOf" srcId="{D2725AF6-186F-4053-AA5C-9593FE8970B0}" destId="{D71B6500-D822-4B4D-B2B0-2ACC48C9B885}" srcOrd="3" destOrd="0" presId="urn:microsoft.com/office/officeart/2016/7/layout/BasicLinearProcessNumbered"/>
    <dgm:cxn modelId="{EDB686E9-89C5-4FAF-BB07-ED069D8FD936}" type="presParOf" srcId="{71D4DCF5-66BC-4813-BD21-FDC52E4980DE}" destId="{DD303319-DFA6-4A7C-9327-A5168C48CA3B}" srcOrd="3" destOrd="0" presId="urn:microsoft.com/office/officeart/2016/7/layout/BasicLinearProcessNumbered"/>
    <dgm:cxn modelId="{F4AA708C-78FB-45D6-8C8D-9F4D1F50A83A}" type="presParOf" srcId="{71D4DCF5-66BC-4813-BD21-FDC52E4980DE}" destId="{1BEC8A4D-8920-4C8A-91AE-BA9DB17C8FF0}" srcOrd="4" destOrd="0" presId="urn:microsoft.com/office/officeart/2016/7/layout/BasicLinearProcessNumbered"/>
    <dgm:cxn modelId="{E762B7C2-B7EE-47CD-A786-A49D5B1EFEF0}" type="presParOf" srcId="{1BEC8A4D-8920-4C8A-91AE-BA9DB17C8FF0}" destId="{274EB9A7-84C1-45D6-A444-A29544CA831C}" srcOrd="0" destOrd="0" presId="urn:microsoft.com/office/officeart/2016/7/layout/BasicLinearProcessNumbered"/>
    <dgm:cxn modelId="{DA76BBBA-5EC4-4A60-B3C0-B2281482B4E1}" type="presParOf" srcId="{1BEC8A4D-8920-4C8A-91AE-BA9DB17C8FF0}" destId="{46C5CDC3-0859-4FEB-95F4-250A0226B120}" srcOrd="1" destOrd="0" presId="urn:microsoft.com/office/officeart/2016/7/layout/BasicLinearProcessNumbered"/>
    <dgm:cxn modelId="{18119001-EA31-4EAA-8402-A4602B9AB597}" type="presParOf" srcId="{1BEC8A4D-8920-4C8A-91AE-BA9DB17C8FF0}" destId="{C4A3D8F9-F39A-4090-95F4-BE42F8611190}" srcOrd="2" destOrd="0" presId="urn:microsoft.com/office/officeart/2016/7/layout/BasicLinearProcessNumbered"/>
    <dgm:cxn modelId="{E4C260C5-EB5A-49CD-8DA8-61E44DA2EB2E}" type="presParOf" srcId="{1BEC8A4D-8920-4C8A-91AE-BA9DB17C8FF0}" destId="{2DFE9F22-1C34-43D4-BDFD-5EB63DFDD1B5}" srcOrd="3" destOrd="0" presId="urn:microsoft.com/office/officeart/2016/7/layout/BasicLinearProcessNumbered"/>
    <dgm:cxn modelId="{D78D3D83-A97B-4F31-A94F-1097F251B6EA}" type="presParOf" srcId="{71D4DCF5-66BC-4813-BD21-FDC52E4980DE}" destId="{9A5640A4-34E3-4898-B3CE-653980FEBEF4}" srcOrd="5" destOrd="0" presId="urn:microsoft.com/office/officeart/2016/7/layout/BasicLinearProcessNumbered"/>
    <dgm:cxn modelId="{4C5B21F5-E661-4F04-838E-1109F40032DF}" type="presParOf" srcId="{71D4DCF5-66BC-4813-BD21-FDC52E4980DE}" destId="{D2D584DA-E088-4E98-8E10-403272A1C7B8}" srcOrd="6" destOrd="0" presId="urn:microsoft.com/office/officeart/2016/7/layout/BasicLinearProcessNumbered"/>
    <dgm:cxn modelId="{B513AB9A-CC49-4053-9267-5DCC794CD16E}" type="presParOf" srcId="{D2D584DA-E088-4E98-8E10-403272A1C7B8}" destId="{EDF04552-D420-4777-AC67-F1FCB9CDE592}" srcOrd="0" destOrd="0" presId="urn:microsoft.com/office/officeart/2016/7/layout/BasicLinearProcessNumbered"/>
    <dgm:cxn modelId="{B294A69E-1FDD-4380-9AC5-34D5FEDBB166}" type="presParOf" srcId="{D2D584DA-E088-4E98-8E10-403272A1C7B8}" destId="{32DEF5E6-E85C-4F23-8455-897383F0E0DC}" srcOrd="1" destOrd="0" presId="urn:microsoft.com/office/officeart/2016/7/layout/BasicLinearProcessNumbered"/>
    <dgm:cxn modelId="{0C5EB908-CB48-4C4B-9AE1-CEC173EB924A}" type="presParOf" srcId="{D2D584DA-E088-4E98-8E10-403272A1C7B8}" destId="{B9C536E2-0CC2-46A5-B5C2-6BD4EC9CB2DE}" srcOrd="2" destOrd="0" presId="urn:microsoft.com/office/officeart/2016/7/layout/BasicLinearProcessNumbered"/>
    <dgm:cxn modelId="{9934B15A-C5FE-4912-B969-979E8C87DF8C}" type="presParOf" srcId="{D2D584DA-E088-4E98-8E10-403272A1C7B8}" destId="{A563708E-26A1-4DC7-9ACF-9E38BFFF2675}"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45AC5-5CB9-4A61-A52C-769805CC4F55}">
      <dsp:nvSpPr>
        <dsp:cNvPr id="0" name=""/>
        <dsp:cNvSpPr/>
      </dsp:nvSpPr>
      <dsp:spPr>
        <a:xfrm>
          <a:off x="3150" y="50036"/>
          <a:ext cx="2499400" cy="3499161"/>
        </a:xfrm>
        <a:prstGeom prst="rect">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4863" tIns="330200" rIns="194863" bIns="330200" numCol="1" spcCol="1270" anchor="t" anchorCtr="0">
          <a:noAutofit/>
        </a:bodyPr>
        <a:lstStyle/>
        <a:p>
          <a:pPr marL="0" lvl="0" indent="0" algn="l" defTabSz="711200">
            <a:lnSpc>
              <a:spcPct val="90000"/>
            </a:lnSpc>
            <a:spcBef>
              <a:spcPct val="0"/>
            </a:spcBef>
            <a:spcAft>
              <a:spcPct val="35000"/>
            </a:spcAft>
            <a:buNone/>
          </a:pPr>
          <a:r>
            <a:rPr lang="en-US" sz="1600" b="1" kern="1200" dirty="0"/>
            <a:t>Think about portion control</a:t>
          </a:r>
          <a:r>
            <a:rPr lang="en-US" sz="1600" kern="1200" dirty="0"/>
            <a:t>!  You don’t want the reader to still feel hungry (too short) or stuffed to the point that she’s going to be sick (too long).</a:t>
          </a:r>
        </a:p>
      </dsp:txBody>
      <dsp:txXfrm>
        <a:off x="3150" y="1379717"/>
        <a:ext cx="2499400" cy="2099496"/>
      </dsp:txXfrm>
    </dsp:sp>
    <dsp:sp modelId="{F6243FFC-C637-459A-8D41-5DC794D86653}">
      <dsp:nvSpPr>
        <dsp:cNvPr id="0" name=""/>
        <dsp:cNvSpPr/>
      </dsp:nvSpPr>
      <dsp:spPr>
        <a:xfrm>
          <a:off x="727976" y="399952"/>
          <a:ext cx="1049748" cy="1049748"/>
        </a:xfrm>
        <a:prstGeom prst="ellipse">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42" tIns="12700" rIns="81842"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81708" y="553684"/>
        <a:ext cx="742284" cy="742284"/>
      </dsp:txXfrm>
    </dsp:sp>
    <dsp:sp modelId="{5F75B1B4-3080-46D2-868A-0AADD0B36CCE}">
      <dsp:nvSpPr>
        <dsp:cNvPr id="0" name=""/>
        <dsp:cNvSpPr/>
      </dsp:nvSpPr>
      <dsp:spPr>
        <a:xfrm>
          <a:off x="3150" y="3549125"/>
          <a:ext cx="2499400" cy="72"/>
        </a:xfrm>
        <a:prstGeom prst="rect">
          <a:avLst/>
        </a:prstGeom>
        <a:solidFill>
          <a:schemeClr val="accent1">
            <a:shade val="80000"/>
            <a:hueOff val="22552"/>
            <a:satOff val="106"/>
            <a:lumOff val="3550"/>
            <a:alphaOff val="0"/>
          </a:schemeClr>
        </a:solidFill>
        <a:ln w="12700" cap="flat" cmpd="sng" algn="ctr">
          <a:solidFill>
            <a:schemeClr val="accent1">
              <a:shade val="80000"/>
              <a:hueOff val="22552"/>
              <a:satOff val="106"/>
              <a:lumOff val="35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DC5202-1F3F-4B66-B95F-1AD3AADB78AD}">
      <dsp:nvSpPr>
        <dsp:cNvPr id="0" name=""/>
        <dsp:cNvSpPr/>
      </dsp:nvSpPr>
      <dsp:spPr>
        <a:xfrm>
          <a:off x="2752491" y="50036"/>
          <a:ext cx="2499400" cy="3499161"/>
        </a:xfrm>
        <a:prstGeom prst="rect">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4863" tIns="330200" rIns="194863" bIns="330200" numCol="1" spcCol="1270" anchor="t" anchorCtr="0">
          <a:noAutofit/>
        </a:bodyPr>
        <a:lstStyle/>
        <a:p>
          <a:pPr marL="0" lvl="0" indent="0" algn="l" defTabSz="711200">
            <a:lnSpc>
              <a:spcPct val="90000"/>
            </a:lnSpc>
            <a:spcBef>
              <a:spcPct val="0"/>
            </a:spcBef>
            <a:spcAft>
              <a:spcPct val="35000"/>
            </a:spcAft>
            <a:buNone/>
          </a:pPr>
          <a:r>
            <a:rPr lang="en-US" sz="1600" b="1" kern="1200" dirty="0"/>
            <a:t>Stay consistent with the tone and style </a:t>
          </a:r>
          <a:r>
            <a:rPr lang="en-US" sz="1600" kern="1200" dirty="0"/>
            <a:t>of the paper.  Don’t suddenly shift into wording that is more or less formal than before.</a:t>
          </a:r>
        </a:p>
      </dsp:txBody>
      <dsp:txXfrm>
        <a:off x="2752491" y="1379717"/>
        <a:ext cx="2499400" cy="2099496"/>
      </dsp:txXfrm>
    </dsp:sp>
    <dsp:sp modelId="{96D77077-C062-46FE-815D-11E2E207A15B}">
      <dsp:nvSpPr>
        <dsp:cNvPr id="0" name=""/>
        <dsp:cNvSpPr/>
      </dsp:nvSpPr>
      <dsp:spPr>
        <a:xfrm>
          <a:off x="3477317" y="399952"/>
          <a:ext cx="1049748" cy="1049748"/>
        </a:xfrm>
        <a:prstGeom prst="ellipse">
          <a:avLst/>
        </a:prstGeom>
        <a:solidFill>
          <a:schemeClr val="accent1">
            <a:shade val="80000"/>
            <a:hueOff val="45103"/>
            <a:satOff val="212"/>
            <a:lumOff val="7100"/>
            <a:alphaOff val="0"/>
          </a:schemeClr>
        </a:solidFill>
        <a:ln w="12700" cap="flat" cmpd="sng" algn="ctr">
          <a:solidFill>
            <a:schemeClr val="accent1">
              <a:shade val="80000"/>
              <a:hueOff val="45103"/>
              <a:satOff val="212"/>
              <a:lumOff val="71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42" tIns="12700" rIns="81842"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631049" y="553684"/>
        <a:ext cx="742284" cy="742284"/>
      </dsp:txXfrm>
    </dsp:sp>
    <dsp:sp modelId="{8FCB1F2C-2BA6-4467-84E4-A64F2BAAEB62}">
      <dsp:nvSpPr>
        <dsp:cNvPr id="0" name=""/>
        <dsp:cNvSpPr/>
      </dsp:nvSpPr>
      <dsp:spPr>
        <a:xfrm>
          <a:off x="2752491" y="3549125"/>
          <a:ext cx="2499400" cy="72"/>
        </a:xfrm>
        <a:prstGeom prst="rect">
          <a:avLst/>
        </a:prstGeom>
        <a:solidFill>
          <a:schemeClr val="accent1">
            <a:shade val="80000"/>
            <a:hueOff val="67655"/>
            <a:satOff val="318"/>
            <a:lumOff val="10650"/>
            <a:alphaOff val="0"/>
          </a:schemeClr>
        </a:solidFill>
        <a:ln w="12700" cap="flat" cmpd="sng" algn="ctr">
          <a:solidFill>
            <a:schemeClr val="accent1">
              <a:shade val="80000"/>
              <a:hueOff val="67655"/>
              <a:satOff val="318"/>
              <a:lumOff val="106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4EB9A7-84C1-45D6-A444-A29544CA831C}">
      <dsp:nvSpPr>
        <dsp:cNvPr id="0" name=""/>
        <dsp:cNvSpPr/>
      </dsp:nvSpPr>
      <dsp:spPr>
        <a:xfrm>
          <a:off x="5501832" y="50036"/>
          <a:ext cx="2499400" cy="3499161"/>
        </a:xfrm>
        <a:prstGeom prst="rect">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4863" tIns="330200" rIns="194863" bIns="330200" numCol="1" spcCol="1270" anchor="t" anchorCtr="0">
          <a:noAutofit/>
        </a:bodyPr>
        <a:lstStyle/>
        <a:p>
          <a:pPr marL="0" lvl="0" indent="0" algn="l" defTabSz="711200">
            <a:lnSpc>
              <a:spcPct val="90000"/>
            </a:lnSpc>
            <a:spcBef>
              <a:spcPct val="0"/>
            </a:spcBef>
            <a:spcAft>
              <a:spcPct val="35000"/>
            </a:spcAft>
            <a:buNone/>
          </a:pPr>
          <a:r>
            <a:rPr lang="en-US" sz="1600" b="1" u="sng" kern="1200" dirty="0"/>
            <a:t>Do not introduce new facts for the first time</a:t>
          </a:r>
          <a:r>
            <a:rPr lang="en-US" sz="1600" kern="1200" dirty="0"/>
            <a:t>.  Rather, this is the time to analyze facts that were already stated, restate or maybe even synthesize multiple facts to make big general statements.</a:t>
          </a:r>
        </a:p>
      </dsp:txBody>
      <dsp:txXfrm>
        <a:off x="5501832" y="1379717"/>
        <a:ext cx="2499400" cy="2099496"/>
      </dsp:txXfrm>
    </dsp:sp>
    <dsp:sp modelId="{46C5CDC3-0859-4FEB-95F4-250A0226B120}">
      <dsp:nvSpPr>
        <dsp:cNvPr id="0" name=""/>
        <dsp:cNvSpPr/>
      </dsp:nvSpPr>
      <dsp:spPr>
        <a:xfrm>
          <a:off x="6226658" y="399952"/>
          <a:ext cx="1049748" cy="1049748"/>
        </a:xfrm>
        <a:prstGeom prst="ellipse">
          <a:avLst/>
        </a:prstGeom>
        <a:solidFill>
          <a:schemeClr val="accent1">
            <a:shade val="80000"/>
            <a:hueOff val="90206"/>
            <a:satOff val="423"/>
            <a:lumOff val="14201"/>
            <a:alphaOff val="0"/>
          </a:schemeClr>
        </a:solidFill>
        <a:ln w="12700" cap="flat" cmpd="sng" algn="ctr">
          <a:solidFill>
            <a:schemeClr val="accent1">
              <a:shade val="80000"/>
              <a:hueOff val="90206"/>
              <a:satOff val="423"/>
              <a:lumOff val="142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42" tIns="12700" rIns="81842"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380390" y="553684"/>
        <a:ext cx="742284" cy="742284"/>
      </dsp:txXfrm>
    </dsp:sp>
    <dsp:sp modelId="{C4A3D8F9-F39A-4090-95F4-BE42F8611190}">
      <dsp:nvSpPr>
        <dsp:cNvPr id="0" name=""/>
        <dsp:cNvSpPr/>
      </dsp:nvSpPr>
      <dsp:spPr>
        <a:xfrm>
          <a:off x="5501832" y="3549125"/>
          <a:ext cx="2499400" cy="72"/>
        </a:xfrm>
        <a:prstGeom prst="rect">
          <a:avLst/>
        </a:prstGeom>
        <a:solidFill>
          <a:schemeClr val="accent1">
            <a:shade val="80000"/>
            <a:hueOff val="112758"/>
            <a:satOff val="529"/>
            <a:lumOff val="17751"/>
            <a:alphaOff val="0"/>
          </a:schemeClr>
        </a:solidFill>
        <a:ln w="12700" cap="flat" cmpd="sng" algn="ctr">
          <a:solidFill>
            <a:schemeClr val="accent1">
              <a:shade val="80000"/>
              <a:hueOff val="112758"/>
              <a:satOff val="529"/>
              <a:lumOff val="177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F04552-D420-4777-AC67-F1FCB9CDE592}">
      <dsp:nvSpPr>
        <dsp:cNvPr id="0" name=""/>
        <dsp:cNvSpPr/>
      </dsp:nvSpPr>
      <dsp:spPr>
        <a:xfrm>
          <a:off x="8251173" y="50036"/>
          <a:ext cx="2499400" cy="3499161"/>
        </a:xfrm>
        <a:prstGeom prst="rect">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4863" tIns="330200" rIns="194863" bIns="330200" numCol="1" spcCol="1270" anchor="t" anchorCtr="0">
          <a:noAutofit/>
        </a:bodyPr>
        <a:lstStyle/>
        <a:p>
          <a:pPr marL="0" lvl="0" indent="0" algn="l" defTabSz="977900">
            <a:lnSpc>
              <a:spcPct val="90000"/>
            </a:lnSpc>
            <a:spcBef>
              <a:spcPct val="0"/>
            </a:spcBef>
            <a:spcAft>
              <a:spcPct val="35000"/>
            </a:spcAft>
            <a:buNone/>
          </a:pPr>
          <a:r>
            <a:rPr lang="en-US" sz="2200" kern="1200" dirty="0"/>
            <a:t>Don’t let anything in your conclusion be random or off topic.</a:t>
          </a:r>
        </a:p>
      </dsp:txBody>
      <dsp:txXfrm>
        <a:off x="8251173" y="1379717"/>
        <a:ext cx="2499400" cy="2099496"/>
      </dsp:txXfrm>
    </dsp:sp>
    <dsp:sp modelId="{32DEF5E6-E85C-4F23-8455-897383F0E0DC}">
      <dsp:nvSpPr>
        <dsp:cNvPr id="0" name=""/>
        <dsp:cNvSpPr/>
      </dsp:nvSpPr>
      <dsp:spPr>
        <a:xfrm>
          <a:off x="8975999" y="399952"/>
          <a:ext cx="1049748" cy="1049748"/>
        </a:xfrm>
        <a:prstGeom prst="ellipse">
          <a:avLst/>
        </a:prstGeom>
        <a:solidFill>
          <a:schemeClr val="accent1">
            <a:shade val="80000"/>
            <a:hueOff val="135309"/>
            <a:satOff val="635"/>
            <a:lumOff val="21301"/>
            <a:alphaOff val="0"/>
          </a:schemeClr>
        </a:solidFill>
        <a:ln w="12700" cap="flat" cmpd="sng" algn="ctr">
          <a:solidFill>
            <a:schemeClr val="accent1">
              <a:shade val="80000"/>
              <a:hueOff val="135309"/>
              <a:satOff val="635"/>
              <a:lumOff val="213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42" tIns="12700" rIns="81842"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129731" y="553684"/>
        <a:ext cx="742284" cy="742284"/>
      </dsp:txXfrm>
    </dsp:sp>
    <dsp:sp modelId="{B9C536E2-0CC2-46A5-B5C2-6BD4EC9CB2DE}">
      <dsp:nvSpPr>
        <dsp:cNvPr id="0" name=""/>
        <dsp:cNvSpPr/>
      </dsp:nvSpPr>
      <dsp:spPr>
        <a:xfrm>
          <a:off x="8251173" y="3549125"/>
          <a:ext cx="2499400" cy="72"/>
        </a:xfrm>
        <a:prstGeom prst="rect">
          <a:avLst/>
        </a:prstGeom>
        <a:solidFill>
          <a:schemeClr val="accent1">
            <a:shade val="80000"/>
            <a:hueOff val="157861"/>
            <a:satOff val="741"/>
            <a:lumOff val="24851"/>
            <a:alphaOff val="0"/>
          </a:schemeClr>
        </a:solidFill>
        <a:ln w="12700" cap="flat" cmpd="sng" algn="ctr">
          <a:solidFill>
            <a:schemeClr val="accent1">
              <a:shade val="80000"/>
              <a:hueOff val="157861"/>
              <a:satOff val="741"/>
              <a:lumOff val="248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pPr/>
              <a:t>2/26/2018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p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pPr/>
              <a:t>2/26/2018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p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2/26/2018</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8473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99945-0A15-4715-AB6C-F5E56CF20F70}"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135740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99945-0A15-4715-AB6C-F5E56CF20F70}"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233874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99945-0A15-4715-AB6C-F5E56CF20F70}"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251686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7771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F99945-0A15-4715-AB6C-F5E56CF20F70}" type="datetimeFigureOut">
              <a:rPr lang="en-US" smtClean="0"/>
              <a:pPr/>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130747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F99945-0A15-4715-AB6C-F5E56CF20F70}" type="datetimeFigureOut">
              <a:rPr lang="en-US" smtClean="0"/>
              <a:pPr/>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194235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F99945-0A15-4715-AB6C-F5E56CF20F70}" type="datetimeFigureOut">
              <a:rPr lang="en-US" smtClean="0"/>
              <a:pPr/>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339595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smtClean="0"/>
              <a:pPr/>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425785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pPr/>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22B156B-59AE-415F-B24B-8756D48BB977}" type="slidenum">
              <a:rPr lang="en-US" smtClean="0"/>
              <a:pPr/>
              <a:t>‹#›</a:t>
            </a:fld>
            <a:endParaRPr lang="en-US"/>
          </a:p>
        </p:txBody>
      </p:sp>
    </p:spTree>
    <p:extLst>
      <p:ext uri="{BB962C8B-B14F-4D97-AF65-F5344CB8AC3E}">
        <p14:creationId xmlns:p14="http://schemas.microsoft.com/office/powerpoint/2010/main" val="28071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4CF99945-0A15-4715-AB6C-F5E56CF20F70}" type="datetimeFigureOut">
              <a:rPr lang="en-US" smtClean="0"/>
              <a:pPr/>
              <a:t>2/26/2018</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022B156B-59AE-415F-B24B-8756D48BB977}" type="slidenum">
              <a:rPr lang="en-US" smtClean="0"/>
              <a:pPr/>
              <a:t>‹#›</a:t>
            </a:fld>
            <a:endParaRPr lang="en-US"/>
          </a:p>
        </p:txBody>
      </p:sp>
    </p:spTree>
    <p:extLst>
      <p:ext uri="{BB962C8B-B14F-4D97-AF65-F5344CB8AC3E}">
        <p14:creationId xmlns:p14="http://schemas.microsoft.com/office/powerpoint/2010/main" val="18021073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4CF99945-0A15-4715-AB6C-F5E56CF20F70}" type="datetimeFigureOut">
              <a:rPr lang="en-US" smtClean="0"/>
              <a:pPr/>
              <a:t>2/26/2018</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022B156B-59AE-415F-B24B-8756D48BB977}" type="slidenum">
              <a:rPr lang="en-US" smtClean="0"/>
              <a:pPr/>
              <a:t>‹#›</a:t>
            </a:fld>
            <a:endParaRPr lang="en-US"/>
          </a:p>
        </p:txBody>
      </p:sp>
    </p:spTree>
    <p:extLst>
      <p:ext uri="{BB962C8B-B14F-4D97-AF65-F5344CB8AC3E}">
        <p14:creationId xmlns:p14="http://schemas.microsoft.com/office/powerpoint/2010/main" val="367038194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a:t>
            </a:r>
          </a:p>
        </p:txBody>
      </p:sp>
      <p:sp>
        <p:nvSpPr>
          <p:cNvPr id="3" name="Text Placeholder 2"/>
          <p:cNvSpPr>
            <a:spLocks noGrp="1"/>
          </p:cNvSpPr>
          <p:nvPr>
            <p:ph type="body" idx="1"/>
          </p:nvPr>
        </p:nvSpPr>
        <p:spPr/>
        <p:txBody>
          <a:bodyPr/>
          <a:lstStyle/>
          <a:p>
            <a:r>
              <a:rPr lang="en-US" dirty="0"/>
              <a:t>the end of it all</a:t>
            </a:r>
          </a:p>
        </p:txBody>
      </p:sp>
    </p:spTree>
    <p:extLst>
      <p:ext uri="{BB962C8B-B14F-4D97-AF65-F5344CB8AC3E}">
        <p14:creationId xmlns:p14="http://schemas.microsoft.com/office/powerpoint/2010/main" val="254747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371" y="1059895"/>
            <a:ext cx="3105976" cy="4738211"/>
          </a:xfrm>
        </p:spPr>
        <p:txBody>
          <a:bodyPr anchor="ctr">
            <a:normAutofit/>
          </a:bodyPr>
          <a:lstStyle/>
          <a:p>
            <a:r>
              <a:rPr lang="en-US" sz="4400">
                <a:solidFill>
                  <a:srgbClr val="FFFFFF"/>
                </a:solidFill>
              </a:rPr>
              <a:t>A Metaphor	</a:t>
            </a:r>
          </a:p>
        </p:txBody>
      </p:sp>
      <p:sp>
        <p:nvSpPr>
          <p:cNvPr id="3" name="Content Placeholder 2"/>
          <p:cNvSpPr>
            <a:spLocks noGrp="1"/>
          </p:cNvSpPr>
          <p:nvPr>
            <p:ph idx="1"/>
          </p:nvPr>
        </p:nvSpPr>
        <p:spPr>
          <a:xfrm>
            <a:off x="4541681" y="742950"/>
            <a:ext cx="6450169" cy="5391150"/>
          </a:xfrm>
        </p:spPr>
        <p:txBody>
          <a:bodyPr anchor="ctr">
            <a:noAutofit/>
          </a:bodyPr>
          <a:lstStyle/>
          <a:p>
            <a:pPr marL="0" indent="0">
              <a:buNone/>
            </a:pPr>
            <a:r>
              <a:rPr lang="en-US" dirty="0"/>
              <a:t>Although desserts taste delicious at any time of day, there’s a reason why we eat them after dinner:  they’re the grand finale that leave us with a good impression of the meal we just had.   </a:t>
            </a:r>
          </a:p>
          <a:p>
            <a:pPr marL="0" indent="0">
              <a:buNone/>
            </a:pPr>
            <a:endParaRPr lang="en-US" dirty="0"/>
          </a:p>
          <a:p>
            <a:pPr marL="0" indent="0">
              <a:buNone/>
            </a:pPr>
            <a:r>
              <a:rPr lang="en-US" dirty="0"/>
              <a:t>A conclusion should also leave us </a:t>
            </a:r>
            <a:r>
              <a:rPr lang="en-US" b="1" dirty="0"/>
              <a:t>feeling content</a:t>
            </a:r>
            <a:r>
              <a:rPr lang="en-US" dirty="0"/>
              <a:t>, </a:t>
            </a:r>
            <a:r>
              <a:rPr lang="en-US" b="1" dirty="0"/>
              <a:t>impressed</a:t>
            </a:r>
            <a:r>
              <a:rPr lang="en-US" dirty="0"/>
              <a:t>, and </a:t>
            </a:r>
            <a:r>
              <a:rPr lang="en-US" b="1" dirty="0"/>
              <a:t>maybe, even inspired</a:t>
            </a:r>
            <a:r>
              <a:rPr lang="en-US" dirty="0"/>
              <a:t>.  Even if all the body paragraphs are fantastic, if you put a boring or incomplete conclusion at the end, the reader will walk away with a negative final impression of your work.  This is why some restaurants give free mints or chocolates with the check:  customer satisfaction and building a positive relationship!</a:t>
            </a:r>
          </a:p>
        </p:txBody>
      </p:sp>
    </p:spTree>
    <p:extLst>
      <p:ext uri="{BB962C8B-B14F-4D97-AF65-F5344CB8AC3E}">
        <p14:creationId xmlns:p14="http://schemas.microsoft.com/office/powerpoint/2010/main" val="2520393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Recipe for a Good Conclusion:</a:t>
            </a:r>
          </a:p>
        </p:txBody>
      </p:sp>
      <p:sp>
        <p:nvSpPr>
          <p:cNvPr id="3" name="Content Placeholder 2"/>
          <p:cNvSpPr>
            <a:spLocks noGrp="1"/>
          </p:cNvSpPr>
          <p:nvPr>
            <p:ph idx="1"/>
          </p:nvPr>
        </p:nvSpPr>
        <p:spPr>
          <a:xfrm>
            <a:off x="774552" y="1752600"/>
            <a:ext cx="7371158" cy="4229100"/>
          </a:xfrm>
        </p:spPr>
        <p:txBody>
          <a:bodyPr>
            <a:normAutofit/>
          </a:bodyPr>
          <a:lstStyle/>
          <a:p>
            <a:pPr marL="457200" indent="-457200">
              <a:buFont typeface="+mj-lt"/>
              <a:buAutoNum type="arabicPeriod"/>
            </a:pPr>
            <a:r>
              <a:rPr lang="en-US" b="1" dirty="0"/>
              <a:t>Pie crust</a:t>
            </a:r>
            <a:r>
              <a:rPr lang="en-US" dirty="0"/>
              <a:t>:  Restate the thesis </a:t>
            </a:r>
            <a:r>
              <a:rPr lang="en-US" b="1" u="sng" dirty="0"/>
              <a:t>using new words </a:t>
            </a:r>
            <a:r>
              <a:rPr lang="en-US" dirty="0"/>
              <a:t>(paraphrase)</a:t>
            </a:r>
          </a:p>
          <a:p>
            <a:pPr marL="457200" indent="-457200">
              <a:buFont typeface="+mj-lt"/>
              <a:buAutoNum type="arabicPeriod"/>
            </a:pPr>
            <a:r>
              <a:rPr lang="en-US" b="1" dirty="0"/>
              <a:t>Cheesecake</a:t>
            </a:r>
            <a:r>
              <a:rPr lang="en-US" dirty="0"/>
              <a:t>:  Review the major points of the essay concisely and </a:t>
            </a:r>
            <a:r>
              <a:rPr lang="en-US" b="1" u="sng" dirty="0"/>
              <a:t>using new words</a:t>
            </a:r>
          </a:p>
          <a:p>
            <a:pPr marL="457200" indent="-457200">
              <a:buFont typeface="+mj-lt"/>
              <a:buAutoNum type="arabicPeriod"/>
            </a:pPr>
            <a:r>
              <a:rPr lang="en-US" b="1" dirty="0"/>
              <a:t>Whipped cream</a:t>
            </a:r>
            <a:r>
              <a:rPr lang="en-US" dirty="0"/>
              <a:t>:  Mention the legacy, significance, lessons we can learn, predictions for the future, or other “takeaways” (the “so what” of your research paper)</a:t>
            </a:r>
          </a:p>
          <a:p>
            <a:pPr marL="457200" indent="-457200">
              <a:buFont typeface="+mj-lt"/>
              <a:buAutoNum type="arabicPeriod"/>
            </a:pPr>
            <a:r>
              <a:rPr lang="en-US" b="1" dirty="0"/>
              <a:t>Blueberry garnish</a:t>
            </a:r>
            <a:r>
              <a:rPr lang="en-US" dirty="0"/>
              <a:t>:  A final statement that is a </a:t>
            </a:r>
            <a:r>
              <a:rPr lang="en-US" b="1" u="sng" dirty="0"/>
              <a:t>call to action </a:t>
            </a:r>
            <a:r>
              <a:rPr lang="en-US" dirty="0"/>
              <a:t>or </a:t>
            </a:r>
            <a:r>
              <a:rPr lang="en-US" b="1" u="sng" dirty="0"/>
              <a:t>thought to ponder</a:t>
            </a:r>
            <a:r>
              <a:rPr lang="en-US" dirty="0"/>
              <a:t>.</a:t>
            </a:r>
          </a:p>
        </p:txBody>
      </p:sp>
      <p:pic>
        <p:nvPicPr>
          <p:cNvPr id="4" name="Picture 3"/>
          <p:cNvPicPr>
            <a:picLocks noChangeAspect="1"/>
          </p:cNvPicPr>
          <p:nvPr/>
        </p:nvPicPr>
        <p:blipFill>
          <a:blip r:embed="rId2"/>
          <a:stretch>
            <a:fillRect/>
          </a:stretch>
        </p:blipFill>
        <p:spPr>
          <a:xfrm>
            <a:off x="7890591" y="2157731"/>
            <a:ext cx="3928348" cy="2698041"/>
          </a:xfrm>
          <a:prstGeom prst="rect">
            <a:avLst/>
          </a:prstGeom>
        </p:spPr>
      </p:pic>
    </p:spTree>
    <p:extLst>
      <p:ext uri="{BB962C8B-B14F-4D97-AF65-F5344CB8AC3E}">
        <p14:creationId xmlns:p14="http://schemas.microsoft.com/office/powerpoint/2010/main" val="124200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658198"/>
          </a:xfrm>
        </p:spPr>
        <p:txBody>
          <a:bodyPr>
            <a:normAutofit/>
          </a:bodyPr>
          <a:lstStyle/>
          <a:p>
            <a:r>
              <a:rPr lang="en-US" dirty="0"/>
              <a:t>Words of caution . . . </a:t>
            </a:r>
          </a:p>
        </p:txBody>
      </p:sp>
      <p:graphicFrame>
        <p:nvGraphicFramePr>
          <p:cNvPr id="12" name="Content Placeholder 2">
            <a:extLst>
              <a:ext uri="{FF2B5EF4-FFF2-40B4-BE49-F238E27FC236}">
                <a16:creationId xmlns:a16="http://schemas.microsoft.com/office/drawing/2014/main" id="{CC4C0B68-7A08-44C3-941D-4CDE85FEDB0C}"/>
              </a:ext>
            </a:extLst>
          </p:cNvPr>
          <p:cNvGraphicFramePr>
            <a:graphicFrameLocks noGrp="1"/>
          </p:cNvGraphicFramePr>
          <p:nvPr>
            <p:ph idx="1"/>
            <p:extLst>
              <p:ext uri="{D42A27DB-BD31-4B8C-83A1-F6EECF244321}">
                <p14:modId xmlns:p14="http://schemas.microsoft.com/office/powerpoint/2010/main" val="1988936424"/>
              </p:ext>
            </p:extLst>
          </p:nvPr>
        </p:nvGraphicFramePr>
        <p:xfrm>
          <a:off x="676275" y="2373549"/>
          <a:ext cx="10753725" cy="3599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64235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7BC4E14-913C-46C0-ABF7-BDDAEC08A36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3440" y="2071116"/>
            <a:ext cx="0" cy="2715768"/>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362456" y="896684"/>
            <a:ext cx="2979252" cy="4979728"/>
          </a:xfrm>
        </p:spPr>
        <p:txBody>
          <a:bodyPr anchor="ctr">
            <a:normAutofit/>
          </a:bodyPr>
          <a:lstStyle/>
          <a:p>
            <a:pPr algn="r"/>
            <a:r>
              <a:rPr lang="en-US" sz="4000"/>
              <a:t>Sample thesis restatement	</a:t>
            </a:r>
          </a:p>
        </p:txBody>
      </p:sp>
      <p:sp>
        <p:nvSpPr>
          <p:cNvPr id="3" name="Content Placeholder 2"/>
          <p:cNvSpPr>
            <a:spLocks noGrp="1"/>
          </p:cNvSpPr>
          <p:nvPr>
            <p:ph idx="1"/>
          </p:nvPr>
        </p:nvSpPr>
        <p:spPr>
          <a:xfrm>
            <a:off x="4985172" y="896684"/>
            <a:ext cx="5484707" cy="5064633"/>
          </a:xfrm>
        </p:spPr>
        <p:txBody>
          <a:bodyPr anchor="ctr">
            <a:normAutofit/>
          </a:bodyPr>
          <a:lstStyle/>
          <a:p>
            <a:pPr marL="0" indent="0">
              <a:buNone/>
            </a:pPr>
            <a:r>
              <a:rPr lang="en-US" dirty="0"/>
              <a:t>Thesis:  Supporting public radio is vital to a well-connected and informed community. </a:t>
            </a:r>
          </a:p>
          <a:p>
            <a:pPr marL="0" indent="0">
              <a:buNone/>
            </a:pPr>
            <a:endParaRPr lang="en-US" dirty="0"/>
          </a:p>
          <a:p>
            <a:pPr marL="0" indent="0">
              <a:buNone/>
            </a:pPr>
            <a:r>
              <a:rPr lang="en-US" dirty="0"/>
              <a:t>Conclusion:  Small towns across America need the connection and information provided by public radio.</a:t>
            </a:r>
          </a:p>
        </p:txBody>
      </p:sp>
    </p:spTree>
    <p:extLst>
      <p:ext uri="{BB962C8B-B14F-4D97-AF65-F5344CB8AC3E}">
        <p14:creationId xmlns:p14="http://schemas.microsoft.com/office/powerpoint/2010/main" val="42159759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4C4829-CF39-4CF4-973E-6F5A32F80A2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2600" cy="68580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96265" y="4594123"/>
            <a:ext cx="8133734" cy="1818323"/>
          </a:xfrm>
        </p:spPr>
        <p:txBody>
          <a:bodyPr anchor="b">
            <a:normAutofit/>
          </a:bodyPr>
          <a:lstStyle/>
          <a:p>
            <a:pPr algn="r"/>
            <a:r>
              <a:rPr lang="en-US" sz="6000" dirty="0"/>
              <a:t>Start the Conclusion with a Quote	 </a:t>
            </a:r>
          </a:p>
        </p:txBody>
      </p:sp>
      <p:sp>
        <p:nvSpPr>
          <p:cNvPr id="3" name="Content Placeholder 2"/>
          <p:cNvSpPr>
            <a:spLocks noGrp="1"/>
          </p:cNvSpPr>
          <p:nvPr>
            <p:ph idx="1"/>
          </p:nvPr>
        </p:nvSpPr>
        <p:spPr>
          <a:xfrm>
            <a:off x="965199" y="445555"/>
            <a:ext cx="9559926" cy="4006320"/>
          </a:xfrm>
        </p:spPr>
        <p:txBody>
          <a:bodyPr>
            <a:normAutofit/>
          </a:bodyPr>
          <a:lstStyle/>
          <a:p>
            <a:pPr marL="0" indent="0">
              <a:buNone/>
            </a:pPr>
            <a:r>
              <a:rPr lang="en-US" dirty="0"/>
              <a:t>This works well if you opened with a quotation and can quote from the same person again.</a:t>
            </a:r>
          </a:p>
          <a:p>
            <a:pPr marL="0" indent="0">
              <a:buNone/>
            </a:pPr>
            <a:r>
              <a:rPr lang="en-US" b="1" dirty="0"/>
              <a:t>Thesis</a:t>
            </a:r>
            <a:r>
              <a:rPr lang="en-US" dirty="0"/>
              <a:t>:  Scientists are not exactly sure why humans need sleep, but lack of sleep has detrimental effects on a person's health.</a:t>
            </a:r>
          </a:p>
          <a:p>
            <a:pPr marL="0" indent="0">
              <a:buNone/>
            </a:pPr>
            <a:r>
              <a:rPr lang="en-US" b="1" dirty="0"/>
              <a:t>Conclusion</a:t>
            </a:r>
            <a:r>
              <a:rPr lang="en-US" dirty="0"/>
              <a:t>:  Until scientists unravel the mystery of sleep, perhaps it’s best to think of it as Shakespeare did when he wrote the following in Macbeth:  “Sleep that knits up the </a:t>
            </a:r>
            <a:r>
              <a:rPr lang="en-US" dirty="0" err="1"/>
              <a:t>ravel’d</a:t>
            </a:r>
            <a:r>
              <a:rPr lang="en-US" dirty="0"/>
              <a:t> </a:t>
            </a:r>
            <a:r>
              <a:rPr lang="en-US" dirty="0" err="1"/>
              <a:t>sleave</a:t>
            </a:r>
            <a:r>
              <a:rPr lang="en-US" dirty="0"/>
              <a:t> of care,/ the death of each day’s life . . . balm of hurt minds . . .  chief nourisher in life’s feast.”  Scientists do know that sleep is key to proper brain function and to embed new knowledge.  Sleep nourishes the body as well as the mind with minimal to tragic effects if missing.  In the feast of life, sleep nourishes the body, soul and mind.</a:t>
            </a:r>
          </a:p>
          <a:p>
            <a:pPr marL="0" indent="0">
              <a:buNone/>
            </a:pPr>
            <a:endParaRPr lang="en-US" sz="2000" dirty="0"/>
          </a:p>
        </p:txBody>
      </p:sp>
    </p:spTree>
    <p:extLst>
      <p:ext uri="{BB962C8B-B14F-4D97-AF65-F5344CB8AC3E}">
        <p14:creationId xmlns:p14="http://schemas.microsoft.com/office/powerpoint/2010/main" val="36343517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en-US">
                <a:latin typeface="Comic Sans MS" panose="030F0702030302020204" pitchFamily="66" charset="0"/>
              </a:rPr>
              <a:t>Quote</a:t>
            </a:r>
            <a:endParaRPr lang="en-US" dirty="0">
              <a:latin typeface="Comic Sans MS" panose="030F0702030302020204" pitchFamily="66" charset="0"/>
            </a:endParaRPr>
          </a:p>
        </p:txBody>
      </p:sp>
      <p:sp>
        <p:nvSpPr>
          <p:cNvPr id="3" name="Content Placeholder 2"/>
          <p:cNvSpPr txBox="1">
            <a:spLocks/>
          </p:cNvSpPr>
          <p:nvPr/>
        </p:nvSpPr>
        <p:spPr>
          <a:xfrm>
            <a:off x="838200" y="1825625"/>
            <a:ext cx="5181600" cy="4351338"/>
          </a:xfrm>
          <a:prstGeom prst="rect">
            <a:avLst/>
          </a:prstGeom>
        </p:spPr>
        <p:txBody>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r>
              <a:rPr lang="en-US">
                <a:latin typeface="Comic Sans MS" panose="030F0702030302020204" pitchFamily="66" charset="0"/>
              </a:rPr>
              <a:t>Introduction Hook</a:t>
            </a:r>
          </a:p>
          <a:p>
            <a:pPr marL="0" indent="0">
              <a:buFont typeface="Arial" panose="020B0604020202020204" pitchFamily="34" charset="0"/>
              <a:buNone/>
            </a:pPr>
            <a:r>
              <a:rPr lang="en-US" i="1"/>
              <a:t>Albert Einstein once said, "Any man who can drive safely while kissing a pretty girl is simply not giving the kiss the attention it deserves."</a:t>
            </a:r>
            <a:endParaRPr lang="en-US" dirty="0">
              <a:latin typeface="Comic Sans MS" panose="030F0702030302020204" pitchFamily="66" charset="0"/>
            </a:endParaRPr>
          </a:p>
        </p:txBody>
      </p:sp>
      <p:sp>
        <p:nvSpPr>
          <p:cNvPr id="4" name="Content Placeholder 3"/>
          <p:cNvSpPr txBox="1">
            <a:spLocks/>
          </p:cNvSpPr>
          <p:nvPr/>
        </p:nvSpPr>
        <p:spPr>
          <a:xfrm>
            <a:off x="6172200" y="1825625"/>
            <a:ext cx="5181600" cy="4351338"/>
          </a:xfrm>
          <a:prstGeom prst="rect">
            <a:avLst/>
          </a:prstGeom>
        </p:spPr>
        <p:txBody>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r>
              <a:rPr lang="en-US">
                <a:latin typeface="Comic Sans MS" panose="030F0702030302020204" pitchFamily="66" charset="0"/>
              </a:rPr>
              <a:t>Conclusion</a:t>
            </a:r>
          </a:p>
          <a:p>
            <a:pPr marL="0" indent="0">
              <a:buFont typeface="Arial" panose="020B0604020202020204" pitchFamily="34" charset="0"/>
              <a:buNone/>
            </a:pPr>
            <a:r>
              <a:rPr lang="en-US" i="1"/>
              <a:t>It doesn't take an Einstein to realize that cell phones are not the first, nor will they be the last, driving distraction. We don't need more restrictions on cell phones; we just need better drivers.</a:t>
            </a:r>
            <a:endParaRPr lang="en-US" dirty="0">
              <a:latin typeface="Comic Sans MS" panose="030F0702030302020204" pitchFamily="66" charset="0"/>
            </a:endParaRPr>
          </a:p>
        </p:txBody>
      </p:sp>
    </p:spTree>
    <p:extLst>
      <p:ext uri="{BB962C8B-B14F-4D97-AF65-F5344CB8AC3E}">
        <p14:creationId xmlns:p14="http://schemas.microsoft.com/office/powerpoint/2010/main" val="198628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371" y="1059895"/>
            <a:ext cx="3105976" cy="4738211"/>
          </a:xfrm>
        </p:spPr>
        <p:txBody>
          <a:bodyPr anchor="ctr">
            <a:normAutofit/>
          </a:bodyPr>
          <a:lstStyle/>
          <a:p>
            <a:r>
              <a:rPr lang="en-US" sz="4400">
                <a:solidFill>
                  <a:srgbClr val="FFFFFF"/>
                </a:solidFill>
              </a:rPr>
              <a:t>Call to Action</a:t>
            </a:r>
          </a:p>
        </p:txBody>
      </p:sp>
      <p:sp>
        <p:nvSpPr>
          <p:cNvPr id="3" name="Content Placeholder 2"/>
          <p:cNvSpPr>
            <a:spLocks noGrp="1"/>
          </p:cNvSpPr>
          <p:nvPr>
            <p:ph idx="1"/>
          </p:nvPr>
        </p:nvSpPr>
        <p:spPr>
          <a:xfrm>
            <a:off x="4541681" y="1059896"/>
            <a:ext cx="6245233" cy="4738210"/>
          </a:xfrm>
        </p:spPr>
        <p:txBody>
          <a:bodyPr anchor="ctr">
            <a:normAutofit/>
          </a:bodyPr>
          <a:lstStyle/>
          <a:p>
            <a:pPr marL="0" indent="0">
              <a:buNone/>
            </a:pPr>
            <a:r>
              <a:rPr lang="en-US" dirty="0"/>
              <a:t>Ask the reader to take action.</a:t>
            </a:r>
          </a:p>
          <a:p>
            <a:pPr marL="0" indent="0">
              <a:buNone/>
            </a:pPr>
            <a:r>
              <a:rPr lang="en-US" b="1" dirty="0"/>
              <a:t>Thesis</a:t>
            </a:r>
            <a:r>
              <a:rPr lang="en-US" dirty="0"/>
              <a:t>:  The territorial defensive behavior of peregrine falcons fluctuates based on three factors:  the time of year, the breeding cycle, and the cause for defense.</a:t>
            </a:r>
          </a:p>
          <a:p>
            <a:pPr marL="0" indent="0">
              <a:buNone/>
            </a:pPr>
            <a:endParaRPr lang="en-US" dirty="0"/>
          </a:p>
          <a:p>
            <a:pPr marL="0" indent="0">
              <a:buNone/>
            </a:pPr>
            <a:r>
              <a:rPr lang="en-US" b="1" dirty="0"/>
              <a:t>Conclusion</a:t>
            </a:r>
            <a:r>
              <a:rPr lang="en-US" dirty="0"/>
              <a:t>:  Much remains to be learned about these fierce, beautiful fighters.  Please help with conservation efforts by joining The Peregrine Fund, a non-profit organization dedicated to protecting birds of prey.</a:t>
            </a:r>
          </a:p>
        </p:txBody>
      </p:sp>
    </p:spTree>
    <p:extLst>
      <p:ext uri="{BB962C8B-B14F-4D97-AF65-F5344CB8AC3E}">
        <p14:creationId xmlns:p14="http://schemas.microsoft.com/office/powerpoint/2010/main" val="12063905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854C4829-CF39-4CF4-973E-6F5A32F80A2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2600" cy="68580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96265" y="4594123"/>
            <a:ext cx="8133734" cy="1818323"/>
          </a:xfrm>
        </p:spPr>
        <p:txBody>
          <a:bodyPr anchor="b">
            <a:normAutofit/>
          </a:bodyPr>
          <a:lstStyle/>
          <a:p>
            <a:pPr algn="r"/>
            <a:r>
              <a:rPr lang="en-US" sz="6000"/>
              <a:t>Call to Action</a:t>
            </a:r>
          </a:p>
        </p:txBody>
      </p:sp>
      <p:sp>
        <p:nvSpPr>
          <p:cNvPr id="3" name="Content Placeholder 2"/>
          <p:cNvSpPr>
            <a:spLocks noGrp="1"/>
          </p:cNvSpPr>
          <p:nvPr>
            <p:ph idx="1"/>
          </p:nvPr>
        </p:nvSpPr>
        <p:spPr>
          <a:xfrm>
            <a:off x="965199" y="685689"/>
            <a:ext cx="7808141" cy="3766185"/>
          </a:xfrm>
        </p:spPr>
        <p:txBody>
          <a:bodyPr>
            <a:noAutofit/>
          </a:bodyPr>
          <a:lstStyle/>
          <a:p>
            <a:pPr marL="0" indent="0">
              <a:buNone/>
            </a:pPr>
            <a:r>
              <a:rPr lang="en-US" dirty="0"/>
              <a:t>Ask the reader to take action.</a:t>
            </a:r>
          </a:p>
          <a:p>
            <a:pPr marL="0" indent="0">
              <a:buNone/>
            </a:pPr>
            <a:r>
              <a:rPr lang="en-US" dirty="0"/>
              <a:t>Thesis:  Ethiopians are victims of climate change, government corruption and the inadequacies of humanitarian aid.</a:t>
            </a:r>
          </a:p>
          <a:p>
            <a:pPr marL="0" indent="0">
              <a:buNone/>
            </a:pPr>
            <a:endParaRPr lang="en-US" dirty="0"/>
          </a:p>
          <a:p>
            <a:pPr marL="0" indent="0">
              <a:buNone/>
            </a:pPr>
            <a:r>
              <a:rPr lang="en-US" dirty="0"/>
              <a:t>Conclusion:  The people of Ethiopia suffer from a trifecta of misfortune: drought, corruption, and insufficient aid.  Can we blame the victims? I don’t think so.  We can help Ethiopians.  One way is through donations to non-profit humanitarian organizations, like One.  Another way hits closer to home.  If we all make the decision to decrease our personal contribution to global warming. </a:t>
            </a:r>
          </a:p>
        </p:txBody>
      </p:sp>
    </p:spTree>
    <p:extLst>
      <p:ext uri="{BB962C8B-B14F-4D97-AF65-F5344CB8AC3E}">
        <p14:creationId xmlns:p14="http://schemas.microsoft.com/office/powerpoint/2010/main" val="18161832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0</TotalTime>
  <Words>759</Words>
  <Application>Microsoft Office PowerPoint</Application>
  <PresentationFormat>Widescreen</PresentationFormat>
  <Paragraphs>43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 Light</vt:lpstr>
      <vt:lpstr>Comic Sans MS</vt:lpstr>
      <vt:lpstr>Segoe Print</vt:lpstr>
      <vt:lpstr>Metropolitan</vt:lpstr>
      <vt:lpstr>Conclusions </vt:lpstr>
      <vt:lpstr>A Metaphor </vt:lpstr>
      <vt:lpstr>Recipe for a Good Conclusion:</vt:lpstr>
      <vt:lpstr>Words of caution . . . </vt:lpstr>
      <vt:lpstr>Sample thesis restatement </vt:lpstr>
      <vt:lpstr>Start the Conclusion with a Quote  </vt:lpstr>
      <vt:lpstr>PowerPoint Presentation</vt:lpstr>
      <vt:lpstr>Call to Action</vt:lpstr>
      <vt:lpstr>Call to 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2015-03-31T23:17:51Z</dcterms:created>
  <dcterms:modified xsi:type="dcterms:W3CDTF">2018-02-27T05:30:52Z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y fmtid="{D5CDD505-2E9C-101B-9397-08002B2CF9AE}" pid="3" name="KPBSDGAUShareLink">
    <vt:lpwstr>https://drive.google.com/a/g.kpbsd.org/file/d/0B5i643lmygwgTHlUc3dPTVYtVWc/view?usp=drivesdk</vt:lpwstr>
  </property>
  <property fmtid="{D5CDD505-2E9C-101B-9397-08002B2CF9AE}" pid="4" name="KPBSDGAUDocumentID">
    <vt:lpwstr>0B5i643lmygwgTHlUc3dPTVYtVWc</vt:lpwstr>
  </property>
</Properties>
</file>